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5"/>
  </p:notesMasterIdLst>
  <p:handoutMasterIdLst>
    <p:handoutMasterId r:id="rId36"/>
  </p:handoutMasterIdLst>
  <p:sldIdLst>
    <p:sldId id="259" r:id="rId2"/>
    <p:sldId id="289" r:id="rId3"/>
    <p:sldId id="261" r:id="rId4"/>
    <p:sldId id="262" r:id="rId5"/>
    <p:sldId id="303" r:id="rId6"/>
    <p:sldId id="263" r:id="rId7"/>
    <p:sldId id="319" r:id="rId8"/>
    <p:sldId id="291" r:id="rId9"/>
    <p:sldId id="292" r:id="rId10"/>
    <p:sldId id="272" r:id="rId11"/>
    <p:sldId id="314" r:id="rId12"/>
    <p:sldId id="270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88" r:id="rId23"/>
    <p:sldId id="280" r:id="rId24"/>
    <p:sldId id="317" r:id="rId25"/>
    <p:sldId id="318" r:id="rId26"/>
    <p:sldId id="320" r:id="rId27"/>
    <p:sldId id="316" r:id="rId28"/>
    <p:sldId id="322" r:id="rId29"/>
    <p:sldId id="323" r:id="rId30"/>
    <p:sldId id="324" r:id="rId31"/>
    <p:sldId id="286" r:id="rId32"/>
    <p:sldId id="293" r:id="rId33"/>
    <p:sldId id="325" r:id="rId34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CC8"/>
    <a:srgbClr val="9A080B"/>
    <a:srgbClr val="33CCFF"/>
    <a:srgbClr val="709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ен стил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ъл стил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 с тема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 с тема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 с тема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 с тема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ен стил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ен стил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ен сти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7125" autoAdjust="0"/>
  </p:normalViewPr>
  <p:slideViewPr>
    <p:cSldViewPr>
      <p:cViewPr>
        <p:scale>
          <a:sx n="75" d="100"/>
          <a:sy n="75" d="100"/>
        </p:scale>
        <p:origin x="-115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bg-BG" sz="2400" noProof="0" dirty="0" smtClean="0"/>
              <a:t>Изпълнение</a:t>
            </a:r>
            <a:r>
              <a:rPr lang="ru-RU" sz="2400" dirty="0" smtClean="0"/>
              <a:t> </a:t>
            </a:r>
            <a:r>
              <a:rPr lang="ru-RU" sz="2400" dirty="0"/>
              <a:t>на бюджет </a:t>
            </a:r>
            <a:r>
              <a:rPr lang="ru-RU" sz="2400" dirty="0" smtClean="0"/>
              <a:t>2018 </a:t>
            </a:r>
            <a:r>
              <a:rPr lang="ru-RU" sz="2400" dirty="0"/>
              <a:t>г. - </a:t>
            </a:r>
            <a:r>
              <a:rPr lang="ru-RU" sz="2400" dirty="0" smtClean="0"/>
              <a:t>67%</a:t>
            </a:r>
            <a:endParaRPr lang="ru-RU" sz="2400" dirty="0"/>
          </a:p>
        </c:rich>
      </c:tx>
      <c:layout>
        <c:manualLayout>
          <c:xMode val="edge"/>
          <c:yMode val="edge"/>
          <c:x val="0.20722314378862119"/>
          <c:y val="5.0080169418761429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225496017683858E-3"/>
          <c:y val="0.10573296088794366"/>
          <c:w val="0.9665506514601826"/>
          <c:h val="0.770647672745356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Изпълнение на бюджет 2015 г. - 92%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-6.2337422278750637E-2"/>
                  <c:y val="-1.2597806592918247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bg-BG" b="1" dirty="0" smtClean="0"/>
                      <a:t>19 591 319 </a:t>
                    </a:r>
                    <a:r>
                      <a:rPr lang="bg-BG" b="1" dirty="0"/>
                      <a:t>лв.</a:t>
                    </a:r>
                    <a:endParaRPr lang="bg-BG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Лист1!$A$6:$A$7</c:f>
              <c:strCache>
                <c:ptCount val="2"/>
                <c:pt idx="0">
                  <c:v>план</c:v>
                </c:pt>
                <c:pt idx="1">
                  <c:v>отчет</c:v>
                </c:pt>
              </c:strCache>
            </c:strRef>
          </c:cat>
          <c:val>
            <c:numRef>
              <c:f>Лист1!$B$6:$B$7</c:f>
              <c:numCache>
                <c:formatCode>#,##0\ "лв."</c:formatCode>
                <c:ptCount val="2"/>
                <c:pt idx="0">
                  <c:v>15080387</c:v>
                </c:pt>
                <c:pt idx="1">
                  <c:v>13938454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41206528"/>
        <c:axId val="41208064"/>
        <c:axId val="0"/>
      </c:bar3DChart>
      <c:catAx>
        <c:axId val="412065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bg-BG"/>
          </a:p>
        </c:txPr>
        <c:crossAx val="41208064"/>
        <c:crosses val="autoZero"/>
        <c:auto val="1"/>
        <c:lblAlgn val="ctr"/>
        <c:lblOffset val="100"/>
        <c:noMultiLvlLbl val="0"/>
      </c:catAx>
      <c:valAx>
        <c:axId val="41208064"/>
        <c:scaling>
          <c:orientation val="minMax"/>
        </c:scaling>
        <c:delete val="1"/>
        <c:axPos val="l"/>
        <c:numFmt formatCode="#,##0\ &quot;лв.&quot;" sourceLinked="1"/>
        <c:majorTickMark val="none"/>
        <c:minorTickMark val="none"/>
        <c:tickLblPos val="nextTo"/>
        <c:crossAx val="4120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bg-BG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CC08E-0D9F-4E4F-9663-C6B32C5A7FC8}" type="doc">
      <dgm:prSet loTypeId="urn:microsoft.com/office/officeart/2005/8/layout/radial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bg-BG"/>
        </a:p>
      </dgm:t>
    </dgm:pt>
    <dgm:pt modelId="{6CA405C5-FDEF-4586-8BC1-D976AC52BF4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18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bg-BG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ОБЩИНА ЛОМ</a:t>
          </a:r>
          <a:endParaRPr lang="bg-BG" sz="3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BF1C7A-A72F-44D9-AFEA-4245FCEA2EB2}" type="parTrans" cxnId="{FA29D8D8-FEDD-47F6-927F-7BE6108E71D5}">
      <dgm:prSet/>
      <dgm:spPr/>
      <dgm:t>
        <a:bodyPr/>
        <a:lstStyle/>
        <a:p>
          <a:endParaRPr lang="bg-BG" sz="2400"/>
        </a:p>
      </dgm:t>
    </dgm:pt>
    <dgm:pt modelId="{D106779F-9684-405A-8274-E88E6C84603D}" type="sibTrans" cxnId="{FA29D8D8-FEDD-47F6-927F-7BE6108E71D5}">
      <dgm:prSet/>
      <dgm:spPr/>
      <dgm:t>
        <a:bodyPr/>
        <a:lstStyle/>
        <a:p>
          <a:endParaRPr lang="bg-BG" sz="2400"/>
        </a:p>
      </dgm:t>
    </dgm:pt>
    <dgm:pt modelId="{8BA1FA16-98AE-445C-8340-877D29868E52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solidFill>
                <a:schemeClr val="tx1"/>
              </a:solidFill>
            </a:rPr>
            <a:t>Кметства</a:t>
          </a:r>
          <a:endParaRPr lang="bg-BG" sz="2400" b="1" dirty="0">
            <a:solidFill>
              <a:schemeClr val="tx1"/>
            </a:solidFill>
          </a:endParaRPr>
        </a:p>
      </dgm:t>
    </dgm:pt>
    <dgm:pt modelId="{56C56497-9920-4DE5-9147-BFDA2F2BC492}" type="parTrans" cxnId="{862F7AA4-1FDE-44AD-AF25-019C31AC1383}">
      <dgm:prSet/>
      <dgm:spPr/>
      <dgm:t>
        <a:bodyPr/>
        <a:lstStyle/>
        <a:p>
          <a:endParaRPr lang="bg-BG" sz="2400"/>
        </a:p>
      </dgm:t>
    </dgm:pt>
    <dgm:pt modelId="{43861209-D35A-42DC-9A99-AEF4864F1943}" type="sibTrans" cxnId="{862F7AA4-1FDE-44AD-AF25-019C31AC1383}">
      <dgm:prSet/>
      <dgm:spPr/>
      <dgm:t>
        <a:bodyPr/>
        <a:lstStyle/>
        <a:p>
          <a:endParaRPr lang="bg-BG" sz="2400"/>
        </a:p>
      </dgm:t>
    </dgm:pt>
    <dgm:pt modelId="{21039E43-5E71-4830-BEF7-FF12C9FD4573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solidFill>
                <a:schemeClr val="tx1"/>
              </a:solidFill>
            </a:rPr>
            <a:t>Детски градини и ясли</a:t>
          </a:r>
          <a:endParaRPr lang="bg-BG" sz="2400" b="1" dirty="0">
            <a:solidFill>
              <a:schemeClr val="tx1"/>
            </a:solidFill>
          </a:endParaRPr>
        </a:p>
      </dgm:t>
    </dgm:pt>
    <dgm:pt modelId="{D499543C-85CD-42D0-A446-28B8FFBD5FB5}" type="parTrans" cxnId="{1D6FCCE4-1ED4-4566-8F7D-BE0CDD4F6640}">
      <dgm:prSet/>
      <dgm:spPr/>
      <dgm:t>
        <a:bodyPr/>
        <a:lstStyle/>
        <a:p>
          <a:endParaRPr lang="bg-BG" sz="2400"/>
        </a:p>
      </dgm:t>
    </dgm:pt>
    <dgm:pt modelId="{CF60FC94-F8F9-47AC-95E6-AA6B802949B7}" type="sibTrans" cxnId="{1D6FCCE4-1ED4-4566-8F7D-BE0CDD4F6640}">
      <dgm:prSet/>
      <dgm:spPr/>
      <dgm:t>
        <a:bodyPr/>
        <a:lstStyle/>
        <a:p>
          <a:endParaRPr lang="bg-BG" sz="2400"/>
        </a:p>
      </dgm:t>
    </dgm:pt>
    <dgm:pt modelId="{4FC1920D-6A26-43FF-AE02-C73FB7F1841D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solidFill>
                <a:schemeClr val="tx1"/>
              </a:solidFill>
            </a:rPr>
            <a:t>Домашен социален патронаж</a:t>
          </a:r>
          <a:endParaRPr lang="bg-BG" sz="2400" b="1" dirty="0">
            <a:solidFill>
              <a:schemeClr val="tx1"/>
            </a:solidFill>
          </a:endParaRPr>
        </a:p>
      </dgm:t>
    </dgm:pt>
    <dgm:pt modelId="{52832FDA-D588-42FD-A815-BE1E626C85BB}" type="parTrans" cxnId="{508E94AE-C4FA-41BD-B245-A04B8AC96D89}">
      <dgm:prSet/>
      <dgm:spPr/>
      <dgm:t>
        <a:bodyPr/>
        <a:lstStyle/>
        <a:p>
          <a:endParaRPr lang="bg-BG" sz="2400"/>
        </a:p>
      </dgm:t>
    </dgm:pt>
    <dgm:pt modelId="{15861EF0-3495-4DEA-8A1E-F4768DCF3DEF}" type="sibTrans" cxnId="{508E94AE-C4FA-41BD-B245-A04B8AC96D89}">
      <dgm:prSet/>
      <dgm:spPr/>
      <dgm:t>
        <a:bodyPr/>
        <a:lstStyle/>
        <a:p>
          <a:endParaRPr lang="bg-BG" sz="2400"/>
        </a:p>
      </dgm:t>
    </dgm:pt>
    <dgm:pt modelId="{AE491004-A6E5-416D-93A7-9991FB2F6977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400" b="1" dirty="0" smtClean="0">
              <a:solidFill>
                <a:schemeClr val="tx1"/>
              </a:solidFill>
              <a:effectLst/>
            </a:rPr>
            <a:t>Основни и средни училища</a:t>
          </a:r>
          <a:endParaRPr lang="bg-BG" sz="2400" b="1" dirty="0">
            <a:solidFill>
              <a:schemeClr val="tx1"/>
            </a:solidFill>
            <a:effectLst/>
          </a:endParaRPr>
        </a:p>
      </dgm:t>
    </dgm:pt>
    <dgm:pt modelId="{62C4EE55-4C0C-4309-B7D9-3E7F9463E961}" type="parTrans" cxnId="{2557C52D-20EF-4C2E-8518-8D65F6FD6DA7}">
      <dgm:prSet/>
      <dgm:spPr/>
      <dgm:t>
        <a:bodyPr/>
        <a:lstStyle/>
        <a:p>
          <a:endParaRPr lang="bg-BG" sz="2400"/>
        </a:p>
      </dgm:t>
    </dgm:pt>
    <dgm:pt modelId="{5D99C94E-D228-467F-BCBD-5A7F9095AC98}" type="sibTrans" cxnId="{2557C52D-20EF-4C2E-8518-8D65F6FD6DA7}">
      <dgm:prSet/>
      <dgm:spPr/>
      <dgm:t>
        <a:bodyPr/>
        <a:lstStyle/>
        <a:p>
          <a:endParaRPr lang="bg-BG" sz="2400"/>
        </a:p>
      </dgm:t>
    </dgm:pt>
    <dgm:pt modelId="{7B0231DA-5D25-41DC-ABAA-0D3FB339ABAD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000" b="1" dirty="0" smtClean="0">
              <a:solidFill>
                <a:schemeClr val="tx1"/>
              </a:solidFill>
              <a:effectLst/>
            </a:rPr>
            <a:t>Общински предприятия: „Чистота – Лом“ и „Пазари“</a:t>
          </a:r>
          <a:endParaRPr lang="bg-BG" sz="2000" b="1" dirty="0">
            <a:solidFill>
              <a:schemeClr val="tx1"/>
            </a:solidFill>
            <a:effectLst/>
          </a:endParaRPr>
        </a:p>
      </dgm:t>
    </dgm:pt>
    <dgm:pt modelId="{A55F4F78-4393-4D78-8F19-AEDCF70B588B}" type="parTrans" cxnId="{A5D6B6AF-5230-441A-B518-58918ABE5D9B}">
      <dgm:prSet/>
      <dgm:spPr/>
      <dgm:t>
        <a:bodyPr/>
        <a:lstStyle/>
        <a:p>
          <a:endParaRPr lang="bg-BG" sz="2400"/>
        </a:p>
      </dgm:t>
    </dgm:pt>
    <dgm:pt modelId="{6270B6BA-0C1A-4272-88B5-ACAEC1BAC089}" type="sibTrans" cxnId="{A5D6B6AF-5230-441A-B518-58918ABE5D9B}">
      <dgm:prSet/>
      <dgm:spPr/>
      <dgm:t>
        <a:bodyPr/>
        <a:lstStyle/>
        <a:p>
          <a:endParaRPr lang="bg-BG" sz="2400"/>
        </a:p>
      </dgm:t>
    </dgm:pt>
    <dgm:pt modelId="{4D371020-340B-4424-8F56-96F0BE75A5EC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isometricOffAxis2Left">
            <a:rot lat="0" lon="2100000" rev="0"/>
          </a:camera>
          <a:lightRig rig="threePt" dir="t"/>
        </a:scene3d>
        <a:sp3d z="69850"/>
      </dgm:spPr>
      <dgm:t>
        <a:bodyPr/>
        <a:lstStyle/>
        <a:p>
          <a:r>
            <a:rPr lang="bg-BG" sz="2400" b="1" dirty="0" smtClean="0"/>
            <a:t>Общински музей</a:t>
          </a:r>
          <a:endParaRPr lang="bg-BG" sz="2400" b="1" dirty="0"/>
        </a:p>
      </dgm:t>
    </dgm:pt>
    <dgm:pt modelId="{1656EA45-F34A-4044-A8E8-7E0869D3F54B}" type="parTrans" cxnId="{8280992A-ECC3-4167-8FAD-AD3F11FCA5EE}">
      <dgm:prSet/>
      <dgm:spPr/>
      <dgm:t>
        <a:bodyPr/>
        <a:lstStyle/>
        <a:p>
          <a:endParaRPr lang="bg-BG" sz="2400"/>
        </a:p>
      </dgm:t>
    </dgm:pt>
    <dgm:pt modelId="{F42F67BF-CB2E-4E87-BC86-740ED9D763C5}" type="sibTrans" cxnId="{8280992A-ECC3-4167-8FAD-AD3F11FCA5EE}">
      <dgm:prSet/>
      <dgm:spPr/>
      <dgm:t>
        <a:bodyPr/>
        <a:lstStyle/>
        <a:p>
          <a:endParaRPr lang="bg-BG" sz="2400"/>
        </a:p>
      </dgm:t>
    </dgm:pt>
    <dgm:pt modelId="{A844B6A0-1066-4EB4-A17C-18D3325A176D}">
      <dgm:prSet phldrT="[Текст]" custT="1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bg-BG" sz="2200" b="1" dirty="0" smtClean="0">
              <a:solidFill>
                <a:schemeClr val="tx1"/>
              </a:solidFill>
            </a:rPr>
            <a:t>Домове за деца и възрастни</a:t>
          </a:r>
          <a:endParaRPr lang="bg-BG" sz="2200" b="1" dirty="0">
            <a:solidFill>
              <a:schemeClr val="tx1"/>
            </a:solidFill>
          </a:endParaRPr>
        </a:p>
      </dgm:t>
    </dgm:pt>
    <dgm:pt modelId="{7B03DEE5-6E59-4941-B7F6-BE1160C4B3C9}" type="parTrans" cxnId="{9B28220E-152D-446E-8505-953CAF78499B}">
      <dgm:prSet/>
      <dgm:spPr/>
      <dgm:t>
        <a:bodyPr/>
        <a:lstStyle/>
        <a:p>
          <a:endParaRPr lang="en-US"/>
        </a:p>
      </dgm:t>
    </dgm:pt>
    <dgm:pt modelId="{18ABAB74-72FA-47D6-841D-F984F1AEC7C8}" type="sibTrans" cxnId="{9B28220E-152D-446E-8505-953CAF78499B}">
      <dgm:prSet/>
      <dgm:spPr/>
      <dgm:t>
        <a:bodyPr/>
        <a:lstStyle/>
        <a:p>
          <a:endParaRPr lang="en-US"/>
        </a:p>
      </dgm:t>
    </dgm:pt>
    <dgm:pt modelId="{C6DA234F-A92E-49DB-B09D-4A4C173BE8AE}">
      <dgm:prSet phldrT="[Текст]" custScaleX="180274" custRadScaleRad="128316" custRadScaleInc="-88064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/>
        </a:p>
      </dgm:t>
    </dgm:pt>
    <dgm:pt modelId="{C6564385-A209-45C0-B868-38529F6D1F2B}" type="parTrans" cxnId="{C14F9134-D4C1-416F-A5B9-92B423808C05}">
      <dgm:prSet/>
      <dgm:spPr/>
      <dgm:t>
        <a:bodyPr/>
        <a:lstStyle/>
        <a:p>
          <a:endParaRPr lang="bg-BG"/>
        </a:p>
      </dgm:t>
    </dgm:pt>
    <dgm:pt modelId="{BFF9579B-3920-42CF-A414-6749747EA91B}" type="sibTrans" cxnId="{C14F9134-D4C1-416F-A5B9-92B423808C05}">
      <dgm:prSet/>
      <dgm:spPr/>
      <dgm:t>
        <a:bodyPr/>
        <a:lstStyle/>
        <a:p>
          <a:endParaRPr lang="bg-BG"/>
        </a:p>
      </dgm:t>
    </dgm:pt>
    <dgm:pt modelId="{A21B4131-04DD-466F-B3ED-5A10EB35809C}">
      <dgm:prSet phldrT="[Текст]" custScaleX="180274" custRadScaleRad="128316" custRadScaleInc="-88064"/>
      <dgm:spPr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bg-BG" dirty="0"/>
        </a:p>
      </dgm:t>
    </dgm:pt>
    <dgm:pt modelId="{2AB9B650-294A-456C-9F7E-FE69A49EC129}" type="parTrans" cxnId="{2B73389B-54A8-4261-8E50-EAEAD8E480A2}">
      <dgm:prSet/>
      <dgm:spPr/>
      <dgm:t>
        <a:bodyPr/>
        <a:lstStyle/>
        <a:p>
          <a:endParaRPr lang="bg-BG"/>
        </a:p>
      </dgm:t>
    </dgm:pt>
    <dgm:pt modelId="{B662D089-499D-4D09-AE6C-84664878E055}" type="sibTrans" cxnId="{2B73389B-54A8-4261-8E50-EAEAD8E480A2}">
      <dgm:prSet/>
      <dgm:spPr/>
      <dgm:t>
        <a:bodyPr/>
        <a:lstStyle/>
        <a:p>
          <a:endParaRPr lang="bg-BG"/>
        </a:p>
      </dgm:t>
    </dgm:pt>
    <dgm:pt modelId="{6F1EF292-4383-4CAC-8075-3C4B1D8AAE2D}" type="pres">
      <dgm:prSet presAssocID="{52ACC08E-0D9F-4E4F-9663-C6B32C5A7F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EDFB9F41-CA14-44B5-A5E5-8E44F569BA4E}" type="pres">
      <dgm:prSet presAssocID="{52ACC08E-0D9F-4E4F-9663-C6B32C5A7FC8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0D2D8FF4-6C28-49D4-B258-E2AC4295C94A}" type="pres">
      <dgm:prSet presAssocID="{6CA405C5-FDEF-4586-8BC1-D976AC52BF47}" presName="centerShape" presStyleLbl="vennNode1" presStyleIdx="0" presStyleCnt="8" custScaleX="135686" custScaleY="90184" custLinFactNeighborX="6841" custLinFactNeighborY="-4291"/>
      <dgm:spPr>
        <a:prstGeom prst="roundRect">
          <a:avLst/>
        </a:prstGeom>
      </dgm:spPr>
      <dgm:t>
        <a:bodyPr/>
        <a:lstStyle/>
        <a:p>
          <a:endParaRPr lang="bg-BG"/>
        </a:p>
      </dgm:t>
    </dgm:pt>
    <dgm:pt modelId="{7C405B0F-0C26-4D41-9472-3DF44918FC31}" type="pres">
      <dgm:prSet presAssocID="{8BA1FA16-98AE-445C-8340-877D29868E52}" presName="node" presStyleLbl="vennNode1" presStyleIdx="1" presStyleCnt="8" custScaleX="152120" custScaleY="135945" custRadScaleRad="113450" custRadScaleInc="-6925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749DDB7-DC1C-4D47-AD9A-2A6BD431CF3C}" type="pres">
      <dgm:prSet presAssocID="{21039E43-5E71-4830-BEF7-FF12C9FD4573}" presName="node" presStyleLbl="vennNode1" presStyleIdx="2" presStyleCnt="8" custScaleX="140075" custScaleY="129122" custRadScaleRad="156704" custRadScaleInc="4116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27442733-2D80-4632-B7E2-AD4520291AC0}" type="pres">
      <dgm:prSet presAssocID="{4FC1920D-6A26-43FF-AE02-C73FB7F1841D}" presName="node" presStyleLbl="vennNode1" presStyleIdx="3" presStyleCnt="8" custScaleX="160859" custScaleY="132982" custRadScaleRad="91723" custRadScaleInc="11712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77EE0F7-7376-420A-A2EA-0F98E8F2EFCB}" type="pres">
      <dgm:prSet presAssocID="{AE491004-A6E5-416D-93A7-9991FB2F6977}" presName="node" presStyleLbl="vennNode1" presStyleIdx="4" presStyleCnt="8" custScaleX="177670" custScaleY="156577" custRadScaleRad="161439" custRadScaleInc="-82917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8ADB175-EB26-4A63-A2B2-EE07E6AB91FB}" type="pres">
      <dgm:prSet presAssocID="{7B0231DA-5D25-41DC-ABAA-0D3FB339ABAD}" presName="node" presStyleLbl="vennNode1" presStyleIdx="5" presStyleCnt="8" custScaleX="184914" custScaleY="142061" custRadScaleRad="135522" custRadScaleInc="13121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1717A0D-DDFF-4A10-B35D-B9ADA3A4D6E5}" type="pres">
      <dgm:prSet presAssocID="{4D371020-340B-4424-8F56-96F0BE75A5EC}" presName="node" presStyleLbl="vennNode1" presStyleIdx="6" presStyleCnt="8" custScaleX="159082" custScaleY="113567" custRadScaleRad="119400" custRadScaleInc="-6322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860B4DB9-5EB5-4757-B7C0-33918D24A204}" type="pres">
      <dgm:prSet presAssocID="{A844B6A0-1066-4EB4-A17C-18D3325A176D}" presName="node" presStyleLbl="vennNode1" presStyleIdx="7" presStyleCnt="8" custScaleX="149783" custScaleY="113566" custRadScaleRad="112158" custRadScaleInc="154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27F223-BB3C-4976-AE52-3F30E2F840F7}" type="presOf" srcId="{7B0231DA-5D25-41DC-ABAA-0D3FB339ABAD}" destId="{98ADB175-EB26-4A63-A2B2-EE07E6AB91FB}" srcOrd="0" destOrd="0" presId="urn:microsoft.com/office/officeart/2005/8/layout/radial3"/>
    <dgm:cxn modelId="{1F8E36DC-B7F4-4D24-A6DD-03B2083D0E65}" type="presOf" srcId="{4D371020-340B-4424-8F56-96F0BE75A5EC}" destId="{81717A0D-DDFF-4A10-B35D-B9ADA3A4D6E5}" srcOrd="0" destOrd="0" presId="urn:microsoft.com/office/officeart/2005/8/layout/radial3"/>
    <dgm:cxn modelId="{2557C52D-20EF-4C2E-8518-8D65F6FD6DA7}" srcId="{6CA405C5-FDEF-4586-8BC1-D976AC52BF47}" destId="{AE491004-A6E5-416D-93A7-9991FB2F6977}" srcOrd="3" destOrd="0" parTransId="{62C4EE55-4C0C-4309-B7D9-3E7F9463E961}" sibTransId="{5D99C94E-D228-467F-BCBD-5A7F9095AC98}"/>
    <dgm:cxn modelId="{7D7DFDC6-1501-4139-81BF-CFA917ED87EC}" type="presOf" srcId="{52ACC08E-0D9F-4E4F-9663-C6B32C5A7FC8}" destId="{6F1EF292-4383-4CAC-8075-3C4B1D8AAE2D}" srcOrd="0" destOrd="0" presId="urn:microsoft.com/office/officeart/2005/8/layout/radial3"/>
    <dgm:cxn modelId="{CB3B7278-566C-42C6-97E7-58D6CE0C56CA}" type="presOf" srcId="{4FC1920D-6A26-43FF-AE02-C73FB7F1841D}" destId="{27442733-2D80-4632-B7E2-AD4520291AC0}" srcOrd="0" destOrd="0" presId="urn:microsoft.com/office/officeart/2005/8/layout/radial3"/>
    <dgm:cxn modelId="{48E131AD-752A-44E5-AD5F-AB2114E328E0}" type="presOf" srcId="{21039E43-5E71-4830-BEF7-FF12C9FD4573}" destId="{8749DDB7-DC1C-4D47-AD9A-2A6BD431CF3C}" srcOrd="0" destOrd="0" presId="urn:microsoft.com/office/officeart/2005/8/layout/radial3"/>
    <dgm:cxn modelId="{FA29D8D8-FEDD-47F6-927F-7BE6108E71D5}" srcId="{52ACC08E-0D9F-4E4F-9663-C6B32C5A7FC8}" destId="{6CA405C5-FDEF-4586-8BC1-D976AC52BF47}" srcOrd="0" destOrd="0" parTransId="{F2BF1C7A-A72F-44D9-AFEA-4245FCEA2EB2}" sibTransId="{D106779F-9684-405A-8274-E88E6C84603D}"/>
    <dgm:cxn modelId="{46294FB4-340A-424F-8B9E-ADC6C0470D94}" type="presOf" srcId="{AE491004-A6E5-416D-93A7-9991FB2F6977}" destId="{E77EE0F7-7376-420A-A2EA-0F98E8F2EFCB}" srcOrd="0" destOrd="0" presId="urn:microsoft.com/office/officeart/2005/8/layout/radial3"/>
    <dgm:cxn modelId="{508E94AE-C4FA-41BD-B245-A04B8AC96D89}" srcId="{6CA405C5-FDEF-4586-8BC1-D976AC52BF47}" destId="{4FC1920D-6A26-43FF-AE02-C73FB7F1841D}" srcOrd="2" destOrd="0" parTransId="{52832FDA-D588-42FD-A815-BE1E626C85BB}" sibTransId="{15861EF0-3495-4DEA-8A1E-F4768DCF3DEF}"/>
    <dgm:cxn modelId="{A5BD11BD-DC26-43BE-85C9-EF49686544D2}" type="presOf" srcId="{6CA405C5-FDEF-4586-8BC1-D976AC52BF47}" destId="{0D2D8FF4-6C28-49D4-B258-E2AC4295C94A}" srcOrd="0" destOrd="0" presId="urn:microsoft.com/office/officeart/2005/8/layout/radial3"/>
    <dgm:cxn modelId="{AC63C036-0499-48DF-B63F-680741FDE3F7}" type="presOf" srcId="{8BA1FA16-98AE-445C-8340-877D29868E52}" destId="{7C405B0F-0C26-4D41-9472-3DF44918FC31}" srcOrd="0" destOrd="0" presId="urn:microsoft.com/office/officeart/2005/8/layout/radial3"/>
    <dgm:cxn modelId="{84A3F463-B2BE-4134-BEF1-AE873968D4AD}" type="presOf" srcId="{A844B6A0-1066-4EB4-A17C-18D3325A176D}" destId="{860B4DB9-5EB5-4757-B7C0-33918D24A204}" srcOrd="0" destOrd="0" presId="urn:microsoft.com/office/officeart/2005/8/layout/radial3"/>
    <dgm:cxn modelId="{8280992A-ECC3-4167-8FAD-AD3F11FCA5EE}" srcId="{6CA405C5-FDEF-4586-8BC1-D976AC52BF47}" destId="{4D371020-340B-4424-8F56-96F0BE75A5EC}" srcOrd="5" destOrd="0" parTransId="{1656EA45-F34A-4044-A8E8-7E0869D3F54B}" sibTransId="{F42F67BF-CB2E-4E87-BC86-740ED9D763C5}"/>
    <dgm:cxn modelId="{862F7AA4-1FDE-44AD-AF25-019C31AC1383}" srcId="{6CA405C5-FDEF-4586-8BC1-D976AC52BF47}" destId="{8BA1FA16-98AE-445C-8340-877D29868E52}" srcOrd="0" destOrd="0" parTransId="{56C56497-9920-4DE5-9147-BFDA2F2BC492}" sibTransId="{43861209-D35A-42DC-9A99-AEF4864F1943}"/>
    <dgm:cxn modelId="{9B28220E-152D-446E-8505-953CAF78499B}" srcId="{6CA405C5-FDEF-4586-8BC1-D976AC52BF47}" destId="{A844B6A0-1066-4EB4-A17C-18D3325A176D}" srcOrd="6" destOrd="0" parTransId="{7B03DEE5-6E59-4941-B7F6-BE1160C4B3C9}" sibTransId="{18ABAB74-72FA-47D6-841D-F984F1AEC7C8}"/>
    <dgm:cxn modelId="{2B73389B-54A8-4261-8E50-EAEAD8E480A2}" srcId="{52ACC08E-0D9F-4E4F-9663-C6B32C5A7FC8}" destId="{A21B4131-04DD-466F-B3ED-5A10EB35809C}" srcOrd="2" destOrd="0" parTransId="{2AB9B650-294A-456C-9F7E-FE69A49EC129}" sibTransId="{B662D089-499D-4D09-AE6C-84664878E055}"/>
    <dgm:cxn modelId="{1D6FCCE4-1ED4-4566-8F7D-BE0CDD4F6640}" srcId="{6CA405C5-FDEF-4586-8BC1-D976AC52BF47}" destId="{21039E43-5E71-4830-BEF7-FF12C9FD4573}" srcOrd="1" destOrd="0" parTransId="{D499543C-85CD-42D0-A446-28B8FFBD5FB5}" sibTransId="{CF60FC94-F8F9-47AC-95E6-AA6B802949B7}"/>
    <dgm:cxn modelId="{A5D6B6AF-5230-441A-B518-58918ABE5D9B}" srcId="{6CA405C5-FDEF-4586-8BC1-D976AC52BF47}" destId="{7B0231DA-5D25-41DC-ABAA-0D3FB339ABAD}" srcOrd="4" destOrd="0" parTransId="{A55F4F78-4393-4D78-8F19-AEDCF70B588B}" sibTransId="{6270B6BA-0C1A-4272-88B5-ACAEC1BAC089}"/>
    <dgm:cxn modelId="{C14F9134-D4C1-416F-A5B9-92B423808C05}" srcId="{52ACC08E-0D9F-4E4F-9663-C6B32C5A7FC8}" destId="{C6DA234F-A92E-49DB-B09D-4A4C173BE8AE}" srcOrd="1" destOrd="0" parTransId="{C6564385-A209-45C0-B868-38529F6D1F2B}" sibTransId="{BFF9579B-3920-42CF-A414-6749747EA91B}"/>
    <dgm:cxn modelId="{CA782D97-10ED-4310-BA24-C2422F74D2F4}" type="presParOf" srcId="{6F1EF292-4383-4CAC-8075-3C4B1D8AAE2D}" destId="{EDFB9F41-CA14-44B5-A5E5-8E44F569BA4E}" srcOrd="0" destOrd="0" presId="urn:microsoft.com/office/officeart/2005/8/layout/radial3"/>
    <dgm:cxn modelId="{B255D8E0-068B-44E0-B0D4-CEE2173FB678}" type="presParOf" srcId="{EDFB9F41-CA14-44B5-A5E5-8E44F569BA4E}" destId="{0D2D8FF4-6C28-49D4-B258-E2AC4295C94A}" srcOrd="0" destOrd="0" presId="urn:microsoft.com/office/officeart/2005/8/layout/radial3"/>
    <dgm:cxn modelId="{05E9AB23-DCDB-4B8E-9BD1-264DFE8947BB}" type="presParOf" srcId="{EDFB9F41-CA14-44B5-A5E5-8E44F569BA4E}" destId="{7C405B0F-0C26-4D41-9472-3DF44918FC31}" srcOrd="1" destOrd="0" presId="urn:microsoft.com/office/officeart/2005/8/layout/radial3"/>
    <dgm:cxn modelId="{491D41DE-340C-4880-AB59-790C8A51AE0C}" type="presParOf" srcId="{EDFB9F41-CA14-44B5-A5E5-8E44F569BA4E}" destId="{8749DDB7-DC1C-4D47-AD9A-2A6BD431CF3C}" srcOrd="2" destOrd="0" presId="urn:microsoft.com/office/officeart/2005/8/layout/radial3"/>
    <dgm:cxn modelId="{7DCFA6B1-7FD1-473A-A4AA-614428397DEE}" type="presParOf" srcId="{EDFB9F41-CA14-44B5-A5E5-8E44F569BA4E}" destId="{27442733-2D80-4632-B7E2-AD4520291AC0}" srcOrd="3" destOrd="0" presId="urn:microsoft.com/office/officeart/2005/8/layout/radial3"/>
    <dgm:cxn modelId="{3AFCA74F-D416-4EAA-A929-2E7D2A3000E2}" type="presParOf" srcId="{EDFB9F41-CA14-44B5-A5E5-8E44F569BA4E}" destId="{E77EE0F7-7376-420A-A2EA-0F98E8F2EFCB}" srcOrd="4" destOrd="0" presId="urn:microsoft.com/office/officeart/2005/8/layout/radial3"/>
    <dgm:cxn modelId="{EF88E0B1-B2CB-4085-BFC4-37F65CE00E27}" type="presParOf" srcId="{EDFB9F41-CA14-44B5-A5E5-8E44F569BA4E}" destId="{98ADB175-EB26-4A63-A2B2-EE07E6AB91FB}" srcOrd="5" destOrd="0" presId="urn:microsoft.com/office/officeart/2005/8/layout/radial3"/>
    <dgm:cxn modelId="{73D26B0E-66C0-4314-9DA3-539203276129}" type="presParOf" srcId="{EDFB9F41-CA14-44B5-A5E5-8E44F569BA4E}" destId="{81717A0D-DDFF-4A10-B35D-B9ADA3A4D6E5}" srcOrd="6" destOrd="0" presId="urn:microsoft.com/office/officeart/2005/8/layout/radial3"/>
    <dgm:cxn modelId="{6E1B1710-9E0C-4ACE-8FF8-C4D13E844398}" type="presParOf" srcId="{EDFB9F41-CA14-44B5-A5E5-8E44F569BA4E}" destId="{860B4DB9-5EB5-4757-B7C0-33918D24A204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D8FF4-6C28-49D4-B258-E2AC4295C94A}">
      <dsp:nvSpPr>
        <dsp:cNvPr id="0" name=""/>
        <dsp:cNvSpPr/>
      </dsp:nvSpPr>
      <dsp:spPr>
        <a:xfrm>
          <a:off x="2601448" y="1143658"/>
          <a:ext cx="4025932" cy="267584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18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ОБЩИНА ЛОМ</a:t>
          </a:r>
          <a:endParaRPr lang="bg-BG" sz="32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2072" y="1274282"/>
        <a:ext cx="3764684" cy="2414597"/>
      </dsp:txXfrm>
    </dsp:sp>
    <dsp:sp modelId="{7C405B0F-0C26-4D41-9472-3DF44918FC31}">
      <dsp:nvSpPr>
        <dsp:cNvPr id="0" name=""/>
        <dsp:cNvSpPr/>
      </dsp:nvSpPr>
      <dsp:spPr>
        <a:xfrm>
          <a:off x="1944225" y="-144017"/>
          <a:ext cx="2256772" cy="20168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</a:rPr>
            <a:t>Кметства</a:t>
          </a:r>
          <a:endParaRPr lang="bg-BG" sz="2400" b="1" kern="1200" dirty="0">
            <a:solidFill>
              <a:schemeClr val="tx1"/>
            </a:solidFill>
          </a:endParaRPr>
        </a:p>
      </dsp:txBody>
      <dsp:txXfrm>
        <a:off x="2274722" y="151338"/>
        <a:ext cx="1595778" cy="1426098"/>
      </dsp:txXfrm>
    </dsp:sp>
    <dsp:sp modelId="{8749DDB7-DC1C-4D47-AD9A-2A6BD431CF3C}">
      <dsp:nvSpPr>
        <dsp:cNvPr id="0" name=""/>
        <dsp:cNvSpPr/>
      </dsp:nvSpPr>
      <dsp:spPr>
        <a:xfrm>
          <a:off x="6201827" y="783627"/>
          <a:ext cx="2078079" cy="191558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</a:rPr>
            <a:t>Детски градини и ясли</a:t>
          </a:r>
          <a:endParaRPr lang="bg-BG" sz="2400" b="1" kern="1200" dirty="0">
            <a:solidFill>
              <a:schemeClr val="tx1"/>
            </a:solidFill>
          </a:endParaRPr>
        </a:p>
      </dsp:txBody>
      <dsp:txXfrm>
        <a:off x="6506155" y="1064158"/>
        <a:ext cx="1469423" cy="1354524"/>
      </dsp:txXfrm>
    </dsp:sp>
    <dsp:sp modelId="{27442733-2D80-4632-B7E2-AD4520291AC0}">
      <dsp:nvSpPr>
        <dsp:cNvPr id="0" name=""/>
        <dsp:cNvSpPr/>
      </dsp:nvSpPr>
      <dsp:spPr>
        <a:xfrm>
          <a:off x="3672405" y="3283732"/>
          <a:ext cx="2386419" cy="19728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</a:rPr>
            <a:t>Домашен социален патронаж</a:t>
          </a:r>
          <a:endParaRPr lang="bg-BG" sz="2400" b="1" kern="1200" dirty="0">
            <a:solidFill>
              <a:schemeClr val="tx1"/>
            </a:solidFill>
          </a:endParaRPr>
        </a:p>
      </dsp:txBody>
      <dsp:txXfrm>
        <a:off x="4021888" y="3572649"/>
        <a:ext cx="1687453" cy="1395017"/>
      </dsp:txXfrm>
    </dsp:sp>
    <dsp:sp modelId="{E77EE0F7-7376-420A-A2EA-0F98E8F2EFCB}">
      <dsp:nvSpPr>
        <dsp:cNvPr id="0" name=""/>
        <dsp:cNvSpPr/>
      </dsp:nvSpPr>
      <dsp:spPr>
        <a:xfrm>
          <a:off x="5933130" y="2637200"/>
          <a:ext cx="2635819" cy="23228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>
              <a:solidFill>
                <a:schemeClr val="tx1"/>
              </a:solidFill>
              <a:effectLst/>
            </a:rPr>
            <a:t>Основни и средни училища</a:t>
          </a:r>
          <a:endParaRPr lang="bg-BG" sz="2400" b="1" kern="1200" dirty="0">
            <a:solidFill>
              <a:schemeClr val="tx1"/>
            </a:solidFill>
            <a:effectLst/>
          </a:endParaRPr>
        </a:p>
      </dsp:txBody>
      <dsp:txXfrm>
        <a:off x="6319137" y="2977380"/>
        <a:ext cx="1863805" cy="1642534"/>
      </dsp:txXfrm>
    </dsp:sp>
    <dsp:sp modelId="{98ADB175-EB26-4A63-A2B2-EE07E6AB91FB}">
      <dsp:nvSpPr>
        <dsp:cNvPr id="0" name=""/>
        <dsp:cNvSpPr/>
      </dsp:nvSpPr>
      <dsp:spPr>
        <a:xfrm>
          <a:off x="362208" y="1447641"/>
          <a:ext cx="2743287" cy="21075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b="1" kern="1200" dirty="0" smtClean="0">
              <a:solidFill>
                <a:schemeClr val="tx1"/>
              </a:solidFill>
              <a:effectLst/>
            </a:rPr>
            <a:t>Общински предприятия: „Чистота – Лом“ и „Пазари“</a:t>
          </a:r>
          <a:endParaRPr lang="bg-BG" sz="2000" b="1" kern="1200" dirty="0">
            <a:solidFill>
              <a:schemeClr val="tx1"/>
            </a:solidFill>
            <a:effectLst/>
          </a:endParaRPr>
        </a:p>
      </dsp:txBody>
      <dsp:txXfrm>
        <a:off x="763953" y="1756283"/>
        <a:ext cx="1939797" cy="1490258"/>
      </dsp:txXfrm>
    </dsp:sp>
    <dsp:sp modelId="{81717A0D-DDFF-4A10-B35D-B9ADA3A4D6E5}">
      <dsp:nvSpPr>
        <dsp:cNvPr id="0" name=""/>
        <dsp:cNvSpPr/>
      </dsp:nvSpPr>
      <dsp:spPr>
        <a:xfrm>
          <a:off x="1548161" y="3447921"/>
          <a:ext cx="2360057" cy="16848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isometricOffAxis2Left">
            <a:rot lat="0" lon="2100000" rev="0"/>
          </a:camera>
          <a:lightRig rig="threePt" dir="t"/>
        </a:scene3d>
        <a:sp3d z="6985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400" b="1" kern="1200" dirty="0" smtClean="0"/>
            <a:t>Общински музей</a:t>
          </a:r>
          <a:endParaRPr lang="bg-BG" sz="2400" b="1" kern="1200" dirty="0"/>
        </a:p>
      </dsp:txBody>
      <dsp:txXfrm>
        <a:off x="1893783" y="3694657"/>
        <a:ext cx="1668813" cy="1191348"/>
      </dsp:txXfrm>
    </dsp:sp>
    <dsp:sp modelId="{860B4DB9-5EB5-4757-B7C0-33918D24A204}">
      <dsp:nvSpPr>
        <dsp:cNvPr id="0" name=""/>
        <dsp:cNvSpPr/>
      </dsp:nvSpPr>
      <dsp:spPr>
        <a:xfrm>
          <a:off x="4257614" y="0"/>
          <a:ext cx="2222102" cy="16848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200" b="1" kern="1200" dirty="0" smtClean="0">
              <a:solidFill>
                <a:schemeClr val="tx1"/>
              </a:solidFill>
            </a:rPr>
            <a:t>Домове за деца и възрастни</a:t>
          </a:r>
          <a:endParaRPr lang="bg-BG" sz="2200" b="1" kern="1200" dirty="0">
            <a:solidFill>
              <a:schemeClr val="tx1"/>
            </a:solidFill>
          </a:endParaRPr>
        </a:p>
      </dsp:txBody>
      <dsp:txXfrm>
        <a:off x="4583033" y="246734"/>
        <a:ext cx="1571264" cy="1191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0.07759</cdr:x>
      <cdr:y>0.2619</cdr:y>
    </cdr:from>
    <cdr:to>
      <cdr:x>0.28448</cdr:x>
      <cdr:y>0.29762</cdr:y>
    </cdr:to>
    <cdr:sp macro="" textlink="">
      <cdr:nvSpPr>
        <cdr:cNvPr id="4" name="Текстово поле 3"/>
        <cdr:cNvSpPr txBox="1"/>
      </cdr:nvSpPr>
      <cdr:spPr>
        <a:xfrm xmlns:a="http://schemas.openxmlformats.org/drawingml/2006/main">
          <a:off x="648072" y="1584176"/>
          <a:ext cx="172819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 dirty="0"/>
        </a:p>
      </cdr:txBody>
    </cdr:sp>
  </cdr:relSizeAnchor>
  <cdr:relSizeAnchor xmlns:cdr="http://schemas.openxmlformats.org/drawingml/2006/chartDrawing">
    <cdr:from>
      <cdr:x>0.0431</cdr:x>
      <cdr:y>0.27381</cdr:y>
    </cdr:from>
    <cdr:to>
      <cdr:x>0.27586</cdr:x>
      <cdr:y>0.33333</cdr:y>
    </cdr:to>
    <cdr:sp macro="" textlink="">
      <cdr:nvSpPr>
        <cdr:cNvPr id="5" name="Текстово поле 4"/>
        <cdr:cNvSpPr txBox="1"/>
      </cdr:nvSpPr>
      <cdr:spPr>
        <a:xfrm xmlns:a="http://schemas.openxmlformats.org/drawingml/2006/main">
          <a:off x="360040" y="1656184"/>
          <a:ext cx="194421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bg-BG" sz="2000" b="1" dirty="0" smtClean="0">
              <a:latin typeface="Times New Roman" pitchFamily="18" charset="0"/>
              <a:cs typeface="Times New Roman" pitchFamily="18" charset="0"/>
            </a:rPr>
            <a:t>29 251 136лв.</a:t>
          </a:r>
          <a:endParaRPr lang="bg-BG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>
              <a:defRPr sz="1200"/>
            </a:lvl1pPr>
          </a:lstStyle>
          <a:p>
            <a:fld id="{5C43CF8F-8C9B-479E-905D-9D7B7D74B7B9}" type="datetimeFigureOut">
              <a:rPr lang="bg-BG" smtClean="0"/>
              <a:t>12.7.2019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>
              <a:defRPr sz="1200"/>
            </a:lvl1pPr>
          </a:lstStyle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>
              <a:defRPr sz="1200"/>
            </a:lvl1pPr>
          </a:lstStyle>
          <a:p>
            <a:fld id="{31682072-FAE0-41D5-9B90-7B280CF6A389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00041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172DB8-F6CB-4C48-B479-2FE8F9735227}" type="datetimeFigureOut">
              <a:rPr lang="en-US"/>
              <a:pPr>
                <a:defRPr/>
              </a:pPr>
              <a:t>7/12/2019</a:t>
            </a:fld>
            <a:endParaRPr lang="en-US" dirty="0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2" tIns="46241" rIns="92482" bIns="46241" rtlCol="0" anchor="ctr"/>
          <a:lstStyle/>
          <a:p>
            <a:pPr lvl="0"/>
            <a:endParaRPr lang="en-US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482" tIns="46241" rIns="92482" bIns="46241" rtlCol="0"/>
          <a:lstStyle/>
          <a:p>
            <a:pPr lvl="0"/>
            <a:r>
              <a:rPr lang="bg-BG" noProof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  <a:endParaRPr lang="en-US" noProof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482" tIns="46241" rIns="92482" bIns="462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CFF71A-A7B8-4DFA-BEE5-B20584868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97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6F6597-AEFB-4835-AB85-237C4253589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92B4E2-7DF6-4BF7-83FA-70C6E85967B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338EEE-347A-4D9A-A61E-D2F5471A301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55E22-E508-44D3-9CC6-C6A61A4AD6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55E22-E508-44D3-9CC6-C6A61A4AD6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543C1-1FA6-4101-A2B3-679CBD8646F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9D7C1-ECE5-42A5-9902-4EC9033A49E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19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4B9F3-EA63-4446-9E5C-501B80C066F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8611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99526-C65D-400D-A2FB-06CB47D47AB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ен триъгъл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Свободна форм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Свободна форм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Свободна форм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аво съединение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4213324-B57E-4153-9AA2-F3D5D310ADE5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4E65E36-F4F9-4DD2-A8E3-373F21927183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D64BFE-90EA-4AE0-8F98-1E05D793082B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8A427F-80CA-4BBF-922E-C914902308B7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064447-5F3E-4E55-8268-1602BD3F7F42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3FEDE0-64AF-41E2-BBF1-4DBCABE990E8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bg-BG" noProof="0" dirty="0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B30D3-E379-4FED-97BE-6F854E59A8D4}" type="datetimeFigureOut">
              <a:rPr lang="bg-BG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B560-4347-4984-9AAF-F2EB307FFD8C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D2F1FD-7DAA-42D9-AF96-937F4A2B5FA9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2B1476-9E66-48F5-BB56-256398895993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2DB67B-DFC6-46B5-8581-BA0FB2E15500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47911A-26F9-4A70-9596-DC0C5DF367B4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7" name="V-образна стрел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V-образна стрел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A195CF-0BAC-4463-8CCD-D3A5C869314D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A4E09D8-92C7-4E58-96A2-2D83803BAA76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74CD09-7B21-4CA8-A9C3-FE4D6C2D4154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5014F5-B6AD-4159-A373-926BFFBC3D21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D23A3F-3805-422A-81EC-056AF065177A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FCB94E-4E06-4B34-99FF-48CE22A03480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8CF025-65BB-4BBF-B651-26FE470C0441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6B3175-09F1-4972-AFB3-02305D69BCF6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568745F0-4A4A-4C4F-87C3-7F37C04C4EF5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BF40976-ABC7-43E0-AF34-E89DFEDE019A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dirty="0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05D10B-31E6-4829-A7F3-3D2A9B8ED9D3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8F240C-5076-4692-AD2E-FD1A58DAA854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Свободна форма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авоъгълен триъгъл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аво съединение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-образна стрел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V-образна стрел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вободна форма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Свободна форма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авоъгълен триъгъл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аво съединение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8945DC1-420B-4AC8-88E0-7D9259EFC02C}" type="datetimeFigureOut">
              <a:rPr lang="bg-BG" smtClean="0"/>
              <a:pPr>
                <a:defRPr/>
              </a:pPr>
              <a:t>12.7.2019 г.</a:t>
            </a:fld>
            <a:endParaRPr lang="bg-BG" dirty="0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bg-BG" dirty="0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9B36D9-3F7B-4331-A46B-4DD0C1F5CAE0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oblastmontana.org/uploads/posts/2010-04/1272628912_lom2.jpg" TargetMode="External"/><Relationship Id="rId5" Type="http://schemas.openxmlformats.org/officeDocument/2006/relationships/image" Target="../media/image3.jpeg"/><Relationship Id="rId4" Type="http://schemas.openxmlformats.org/officeDocument/2006/relationships/image" Target="http://dariknews.bg/uploads/news_images/201012/photo_verybig_642901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>
            <a:off x="642910" y="5357826"/>
            <a:ext cx="8286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A080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ОТЧЕТ ЗА ИЗПЪЛНЕНИЕ НА БЮДЖЕТ 2018 г.</a:t>
            </a:r>
            <a:endParaRPr lang="bg-BG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A080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9" name="Picture 3" descr="http://dariknews.bg/uploads/news_images/201012/photo_verybig_642901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42910" y="214290"/>
            <a:ext cx="4214842" cy="299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http://oblastmontana.org/uploads/posts/2010-04/1272628912_lom2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286248" y="2214554"/>
            <a:ext cx="43192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ІІ. РАЗХОДИ 2018 г.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ИЗПЪЛНЕНИЕ ПЛАНА НА РАЗХОДИТЕ</a:t>
            </a: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936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39976"/>
              </p:ext>
            </p:extLst>
          </p:nvPr>
        </p:nvGraphicFramePr>
        <p:xfrm>
          <a:off x="571472" y="1428736"/>
          <a:ext cx="8137525" cy="448916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680297"/>
                <a:gridCol w="1769162"/>
                <a:gridCol w="1712999"/>
                <a:gridCol w="975067"/>
              </a:tblGrid>
              <a:tr h="6949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 показателите</a:t>
                      </a:r>
                      <a:endParaRPr kumimoji="0" lang="bg-BG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2018г.</a:t>
                      </a:r>
                      <a:endParaRPr kumimoji="0" lang="bg-BG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изпълнение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5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 план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19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Разходи държавни дейности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17 599 417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12 785 332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75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Разходи местни дейности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11 447 515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6 688 753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09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Разходи на </a:t>
                      </a:r>
                      <a:r>
                        <a:rPr kumimoji="0" lang="bg-BG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дофинансирани</a:t>
                      </a: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държавни дейности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</a:t>
                      </a:r>
                      <a:r>
                        <a:rPr kumimoji="0" lang="bg-BG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117 234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03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Общо разходи:</a:t>
                      </a:r>
                      <a:endParaRPr kumimoji="0" lang="bg-BG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29 251 136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19 591 319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8576"/>
              </p:ext>
            </p:extLst>
          </p:nvPr>
        </p:nvGraphicFramePr>
        <p:xfrm>
          <a:off x="251520" y="1124744"/>
          <a:ext cx="8643998" cy="5600700"/>
        </p:xfrm>
        <a:graphic>
          <a:graphicData uri="http://schemas.openxmlformats.org/drawingml/2006/table">
            <a:tbl>
              <a:tblPr/>
              <a:tblGrid>
                <a:gridCol w="3024336"/>
                <a:gridCol w="1117928"/>
                <a:gridCol w="1080120"/>
                <a:gridCol w="1080120"/>
                <a:gridCol w="1224136"/>
                <a:gridCol w="1117358"/>
              </a:tblGrid>
              <a:tr h="115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функция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отчет 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bg-BG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571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държавни дейности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местни дейности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дофинанси</a:t>
                      </a:r>
                      <a:endParaRPr lang="bg-BG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ране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7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І. Общи държавни служби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2 879 110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922 688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1 023 493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34 464</a:t>
                      </a:r>
                      <a:endParaRPr lang="bg-BG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 </a:t>
                      </a:r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980 645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7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ІІ. Отбрана и сигурност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374 330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109 993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    76 902</a:t>
                      </a:r>
                      <a:r>
                        <a:rPr lang="bg-BG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186 895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7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ІІІ. Образование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12 759 777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8 053 180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451 840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8 505</a:t>
                      </a:r>
                      <a:r>
                        <a:rPr lang="bg-BG" sz="18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020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7"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V. </a:t>
                      </a:r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Здравеопазване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704 815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445 188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95 922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541 110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V. </a:t>
                      </a:r>
                      <a:r>
                        <a:rPr lang="bg-BG" sz="18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Социално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18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осигуряване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bg-BG" sz="18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подпомагане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</a:t>
                      </a:r>
                      <a:r>
                        <a:rPr lang="bg-BG" sz="18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грижи</a:t>
                      </a:r>
                      <a:endParaRPr lang="bg-BG" sz="18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3 597 913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2 948 397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450 023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3 398 420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VІ. </a:t>
                      </a:r>
                      <a:r>
                        <a:rPr lang="bg-BG" sz="18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bg-BG" sz="18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строителство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, благоустройство, </a:t>
                      </a:r>
                      <a:r>
                        <a:rPr lang="bg-BG" sz="18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околната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6 651 574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3 765 229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3 765 229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VІІ. Почивно дело, култура и религиозни дейност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663 183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275 077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244 689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82 770</a:t>
                      </a:r>
                      <a:endParaRPr lang="bg-BG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602 536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30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VІІІ. Икономически дейности и 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1 537 969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30 809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565 966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596 775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54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ІХ.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Разходи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некласифицирани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в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други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функции</a:t>
                      </a:r>
                      <a:r>
                        <a:rPr lang="bg-BG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/разходи лихви/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82 465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18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14 689</a:t>
                      </a:r>
                      <a:endParaRPr lang="bg-BG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14 689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7"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29 251 136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12 785 332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6 688 753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117 234</a:t>
                      </a:r>
                      <a:endParaRPr lang="bg-BG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19 591 319</a:t>
                      </a:r>
                      <a:endParaRPr lang="bg-BG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ИЗПЪЛНЕНИЕ НА РАЗХОДИТЕ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 ФУНКЦИИ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bg-BG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Rectangle 7"/>
          <p:cNvSpPr>
            <a:spLocks noGrp="1"/>
          </p:cNvSpPr>
          <p:nvPr>
            <p:ph idx="1"/>
          </p:nvPr>
        </p:nvSpPr>
        <p:spPr>
          <a:xfrm>
            <a:off x="827088" y="549275"/>
            <a:ext cx="7848600" cy="647700"/>
          </a:xfrm>
        </p:spPr>
        <p:txBody>
          <a:bodyPr>
            <a:normAutofit fontScale="92500"/>
          </a:bodyPr>
          <a:lstStyle/>
          <a:p>
            <a:pPr eaLnBrk="1" fontAlgn="ctr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bg-BG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I. Общи държавни служби</a:t>
            </a:r>
            <a:r>
              <a:rPr lang="bg-BG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ctr" hangingPunct="1">
              <a:spcBef>
                <a:spcPct val="0"/>
              </a:spcBef>
              <a:buFont typeface="Arial" charset="0"/>
              <a:buNone/>
              <a:defRPr/>
            </a:pPr>
            <a:endParaRPr lang="bg-BG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ctr" hangingPunct="1">
              <a:spcBef>
                <a:spcPct val="0"/>
              </a:spcBef>
              <a:buFont typeface="Arial" charset="0"/>
              <a:buNone/>
              <a:defRPr/>
            </a:pPr>
            <a:endParaRPr lang="bg-BG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ctr" hangingPunct="1">
              <a:spcBef>
                <a:spcPct val="0"/>
              </a:spcBef>
              <a:buFont typeface="Arial" charset="0"/>
              <a:buNone/>
              <a:defRPr/>
            </a:pPr>
            <a:endParaRPr lang="bg-BG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ctr" hangingPunct="1">
              <a:spcBef>
                <a:spcPct val="0"/>
              </a:spcBef>
              <a:buFont typeface="Arial" charset="0"/>
              <a:buNone/>
              <a:defRPr/>
            </a:pPr>
            <a:endParaRPr lang="bg-BG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ctr" hangingPunct="1">
              <a:spcBef>
                <a:spcPct val="0"/>
              </a:spcBef>
              <a:buFont typeface="Arial" charset="0"/>
              <a:buNone/>
              <a:defRPr/>
            </a:pPr>
            <a:endParaRPr lang="bg-BG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31378"/>
              </p:ext>
            </p:extLst>
          </p:nvPr>
        </p:nvGraphicFramePr>
        <p:xfrm>
          <a:off x="323528" y="1285860"/>
          <a:ext cx="8567812" cy="399095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15090"/>
                <a:gridCol w="1094939"/>
                <a:gridCol w="1071570"/>
                <a:gridCol w="928694"/>
                <a:gridCol w="1071570"/>
                <a:gridCol w="1071570"/>
                <a:gridCol w="714379"/>
              </a:tblGrid>
              <a:tr h="489905">
                <a:tc rowSpan="3">
                  <a:txBody>
                    <a:bodyPr/>
                    <a:lstStyle/>
                    <a:p>
                      <a:pPr algn="ctr" fontAlgn="ctr"/>
                      <a:endParaRPr lang="bg-BG" sz="20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по дейности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bg-BG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744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 план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4620"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 </a:t>
                      </a:r>
                    </a:p>
                    <a:p>
                      <a:pPr algn="ctr" fontAlgn="ctr"/>
                      <a:r>
                        <a:rPr lang="bg-BG" sz="1400" b="1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Местни </a:t>
                      </a:r>
                    </a:p>
                    <a:p>
                      <a:pPr algn="ctr"/>
                      <a:r>
                        <a:rPr lang="bg-BG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дейности</a:t>
                      </a:r>
                      <a:endParaRPr lang="bg-BG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Дофинан</a:t>
                      </a:r>
                      <a:endParaRPr lang="bg-BG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сиране</a:t>
                      </a:r>
                      <a:endParaRPr lang="bg-BG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1108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noProof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05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04311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122. </a:t>
                      </a:r>
                      <a:r>
                        <a:rPr lang="bg-BG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Общинска</a:t>
                      </a:r>
                      <a:r>
                        <a:rPr lang="bg-BG" sz="2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администрация</a:t>
                      </a:r>
                    </a:p>
                    <a:p>
                      <a:pPr algn="l" fontAlgn="ctr"/>
                      <a:endParaRPr lang="bg-BG" sz="2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2 621 865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922 688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768 692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34 464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1 725 844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66%</a:t>
                      </a:r>
                    </a:p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04311">
                <a:tc>
                  <a:txBody>
                    <a:bodyPr/>
                    <a:lstStyle/>
                    <a:p>
                      <a:pPr algn="l" fontAlgn="ctr"/>
                      <a:r>
                        <a:rPr lang="bg-BG" sz="2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123.Общински съвети</a:t>
                      </a:r>
                    </a:p>
                    <a:p>
                      <a:pPr algn="l" fontAlgn="ctr"/>
                      <a:endParaRPr lang="bg-BG" sz="24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bg-BG" sz="2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257 245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254 801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254 801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bg-BG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Отбрана и сигурност</a:t>
            </a:r>
            <a:endParaRPr lang="bg-BG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665723"/>
              </p:ext>
            </p:extLst>
          </p:nvPr>
        </p:nvGraphicFramePr>
        <p:xfrm>
          <a:off x="251520" y="1484784"/>
          <a:ext cx="8630988" cy="513572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59731"/>
                <a:gridCol w="1149762"/>
                <a:gridCol w="1125222"/>
                <a:gridCol w="975193"/>
                <a:gridCol w="905290"/>
                <a:gridCol w="1103064"/>
                <a:gridCol w="812726"/>
              </a:tblGrid>
              <a:tr h="9830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дейности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2575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 план</a:t>
                      </a:r>
                      <a:endParaRPr lang="bg-BG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3210"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 </a:t>
                      </a:r>
                    </a:p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Местни 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Дофинан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сиране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41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noProof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05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4472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en-US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bg-BG" sz="2000" u="none" strike="noStrike" noProof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йности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вътрешна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сигурност</a:t>
                      </a:r>
                      <a:endParaRPr lang="bg-BG" sz="20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112 573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37 442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37 442  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934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282. Отбранително-мобилизационна подготовка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169 860 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62 848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62 848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861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Превантивна дейност –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бедствия и аварии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14 995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9 703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9 703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5943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284.Ликвидиране</a:t>
                      </a:r>
                      <a:r>
                        <a:rPr lang="bg-BG" sz="20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последствия от бедствия и аварии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76 902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76 902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76 902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bg-BG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257809"/>
              </p:ext>
            </p:extLst>
          </p:nvPr>
        </p:nvGraphicFramePr>
        <p:xfrm>
          <a:off x="179512" y="857232"/>
          <a:ext cx="8750174" cy="581006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21512"/>
                <a:gridCol w="1108908"/>
                <a:gridCol w="1085240"/>
                <a:gridCol w="940542"/>
                <a:gridCol w="1085240"/>
                <a:gridCol w="1085240"/>
                <a:gridCol w="723492"/>
              </a:tblGrid>
              <a:tr h="4320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дейности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8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 план</a:t>
                      </a:r>
                      <a:endParaRPr lang="bg-BG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4455"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 </a:t>
                      </a:r>
                    </a:p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Местни 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Дофинан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сиране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51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noProof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05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192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311. </a:t>
                      </a:r>
                      <a:r>
                        <a:rPr lang="bg-BG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Целодневни детски градини</a:t>
                      </a:r>
                      <a:endParaRPr lang="bg-BG" sz="2000" b="0" i="0" u="none" strike="noStrike" noProof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2 001 559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1 436 775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335 235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1 772 </a:t>
                      </a:r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010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950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Подготвителна група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училище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125 634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99 649</a:t>
                      </a:r>
                      <a:r>
                        <a:rPr lang="bg-BG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99 649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556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322.Общообразователни училища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8 584 850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4 859 754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4 859 754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23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326.Професионални гимназии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1 381 413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1 289 541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1 289 541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23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337. Извънучилищни дейности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22 000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6 008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6 008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87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388. </a:t>
                      </a:r>
                      <a:r>
                        <a:rPr lang="bg-BG" sz="2000" u="none" strike="noStrike" noProof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програми и споразумения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24 932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10 619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10 619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556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дейности по образованието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619 389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367 461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99 978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bg-BG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467 439</a:t>
                      </a:r>
                      <a:endParaRPr lang="bg-BG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Grp="1"/>
          </p:cNvSpPr>
          <p:nvPr>
            <p:ph type="title"/>
          </p:nvPr>
        </p:nvSpPr>
        <p:spPr bwMode="auto">
          <a:xfrm>
            <a:off x="500034" y="142852"/>
            <a:ext cx="82296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bg-BG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Здравеопазване</a:t>
            </a:r>
            <a:endParaRPr lang="bg-BG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268432"/>
              </p:ext>
            </p:extLst>
          </p:nvPr>
        </p:nvGraphicFramePr>
        <p:xfrm>
          <a:off x="214282" y="1214422"/>
          <a:ext cx="8715404" cy="455907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86742"/>
                <a:gridCol w="1108908"/>
                <a:gridCol w="1085240"/>
                <a:gridCol w="940542"/>
                <a:gridCol w="1085240"/>
                <a:gridCol w="1085240"/>
                <a:gridCol w="723492"/>
              </a:tblGrid>
              <a:tr h="4320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дейности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8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 план</a:t>
                      </a:r>
                      <a:endParaRPr lang="bg-BG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4455"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 </a:t>
                      </a:r>
                    </a:p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Местни 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Дофинан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сиране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51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noProof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05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950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431. Детски ясли, детски кухни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468 968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253 606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95 922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349 528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53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Здравен кабинет в градини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училища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188 944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165 916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165 916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5524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 дейности по здравеопазването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46 903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25 666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25 666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bg-BG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Социално осигуряване</a:t>
            </a:r>
            <a:endParaRPr lang="bg-BG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712213"/>
              </p:ext>
            </p:extLst>
          </p:nvPr>
        </p:nvGraphicFramePr>
        <p:xfrm>
          <a:off x="214282" y="714356"/>
          <a:ext cx="8715404" cy="651678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86742"/>
                <a:gridCol w="1108908"/>
                <a:gridCol w="1085240"/>
                <a:gridCol w="940542"/>
                <a:gridCol w="1085240"/>
                <a:gridCol w="1085240"/>
                <a:gridCol w="723492"/>
              </a:tblGrid>
              <a:tr h="4320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</a:t>
                      </a:r>
                      <a:r>
                        <a:rPr lang="bg-BG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дейности</a:t>
                      </a:r>
                      <a:endParaRPr lang="bg-BG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8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 план</a:t>
                      </a:r>
                      <a:endParaRPr lang="bg-BG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1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8644"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 </a:t>
                      </a:r>
                    </a:p>
                    <a:p>
                      <a:pPr algn="ct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smtClean="0">
                          <a:latin typeface="Times New Roman" pitchFamily="18" charset="0"/>
                          <a:cs typeface="Times New Roman" pitchFamily="18" charset="0"/>
                        </a:rPr>
                        <a:t>Местни </a:t>
                      </a:r>
                    </a:p>
                    <a:p>
                      <a:pPr algn="ctr"/>
                      <a:r>
                        <a:rPr lang="bg-BG" sz="18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smtClean="0">
                          <a:latin typeface="Times New Roman" pitchFamily="18" charset="0"/>
                          <a:cs typeface="Times New Roman" pitchFamily="18" charset="0"/>
                        </a:rPr>
                        <a:t>Дофинан</a:t>
                      </a:r>
                    </a:p>
                    <a:p>
                      <a:pPr algn="ctr"/>
                      <a:r>
                        <a:rPr lang="bg-BG" sz="1800" smtClean="0">
                          <a:latin typeface="Times New Roman" pitchFamily="18" charset="0"/>
                          <a:cs typeface="Times New Roman" pitchFamily="18" charset="0"/>
                        </a:rPr>
                        <a:t>сиране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51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noProof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8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87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524. Домашен социален патронаж</a:t>
                      </a:r>
                      <a:endParaRPr lang="bg-BG" sz="18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413 612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413 072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413 072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775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525. Клубове на пенсионера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10 878</a:t>
                      </a:r>
                    </a:p>
                    <a:p>
                      <a:pPr algn="r" fontAlgn="ctr"/>
                      <a:endParaRPr lang="bg-BG" sz="18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18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endParaRPr lang="bg-BG" sz="18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10 538</a:t>
                      </a:r>
                    </a:p>
                    <a:p>
                      <a:pPr algn="r"/>
                      <a:endParaRPr lang="bg-BG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10 538</a:t>
                      </a:r>
                    </a:p>
                    <a:p>
                      <a:pPr algn="r"/>
                      <a:endParaRPr lang="bg-BG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  <a:endParaRPr lang="bg-BG" sz="18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endParaRPr lang="bg-BG" sz="18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endParaRPr lang="bg-BG" sz="18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374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526.Център</a:t>
                      </a:r>
                      <a:r>
                        <a:rPr lang="bg-BG" sz="18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 обществена подкрепа</a:t>
                      </a:r>
                      <a:endParaRPr lang="bg-BG" sz="18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227 978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131 681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131 681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58%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31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530. </a:t>
                      </a:r>
                      <a:r>
                        <a:rPr lang="bg-BG" sz="18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Център за настаняване от семеен тип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519 894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495 700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495 700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1600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532. </a:t>
                      </a:r>
                      <a:r>
                        <a:rPr lang="bg-BG" sz="18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Програми за временна заетост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180 458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148 523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10 877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159 400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540. </a:t>
                      </a:r>
                      <a:r>
                        <a:rPr lang="bg-BG" sz="18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Домове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стари хора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181 250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181 250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181 250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23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541. </a:t>
                      </a:r>
                      <a:r>
                        <a:rPr lang="bg-BG" sz="18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Домове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bg-BG" sz="18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възрастни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хора с </a:t>
                      </a:r>
                      <a:r>
                        <a:rPr lang="bg-BG" sz="18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увреждания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1 175 899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1 175 425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1 175 425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bg-BG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70390"/>
              </p:ext>
            </p:extLst>
          </p:nvPr>
        </p:nvGraphicFramePr>
        <p:xfrm>
          <a:off x="214282" y="214290"/>
          <a:ext cx="8715404" cy="600042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686742"/>
                <a:gridCol w="1108908"/>
                <a:gridCol w="1085240"/>
                <a:gridCol w="940542"/>
                <a:gridCol w="1085240"/>
                <a:gridCol w="1085240"/>
                <a:gridCol w="723492"/>
              </a:tblGrid>
              <a:tr h="4320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дейности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8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 план</a:t>
                      </a:r>
                      <a:endParaRPr lang="bg-BG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4455"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 </a:t>
                      </a:r>
                    </a:p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Местни 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Дофинан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сиране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51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noProof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05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Център за временно настаняване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26 022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22 893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22 893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556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Дневни центрове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стари хора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128 707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113 409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113 409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23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Център за соц. рехабилитация 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интеграция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245 457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195 373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195 373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23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554. Защитени</a:t>
                      </a:r>
                      <a:r>
                        <a:rPr lang="bg-BG" sz="20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жилища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90 000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94 396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94 396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630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562.Личен</a:t>
                      </a:r>
                      <a:r>
                        <a:rPr lang="bg-BG" sz="2000" b="0" i="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асистент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323 709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350 297</a:t>
                      </a:r>
                    </a:p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bg-BG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196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351 493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023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589. Др.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служби и дейности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 осигуряване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74 049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39 450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14 340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53 790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VI. </a:t>
            </a:r>
            <a:r>
              <a:rPr lang="bg-BG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Жилищтно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строителство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благоустройство, </a:t>
            </a:r>
            <a:r>
              <a:rPr lang="bg-BG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опазване на околна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bg-BG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2765035"/>
              </p:ext>
            </p:extLst>
          </p:nvPr>
        </p:nvGraphicFramePr>
        <p:xfrm>
          <a:off x="214282" y="1500174"/>
          <a:ext cx="8715404" cy="492838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83979"/>
                <a:gridCol w="1091022"/>
                <a:gridCol w="842757"/>
                <a:gridCol w="1150351"/>
                <a:gridCol w="1067736"/>
                <a:gridCol w="1067736"/>
                <a:gridCol w="711823"/>
              </a:tblGrid>
              <a:tr h="4320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дейности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bg-BG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bg-BG" sz="2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8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 план</a:t>
                      </a:r>
                      <a:endParaRPr lang="bg-BG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4455"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 </a:t>
                      </a:r>
                    </a:p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Местни 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Дофинан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сиране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51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noProof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05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57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604. </a:t>
                      </a:r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Осветление на </a:t>
                      </a:r>
                      <a:r>
                        <a:rPr lang="bg-BG" sz="200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улици</a:t>
                      </a:r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площади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300 000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268 307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268 307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57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606.Изграждане на </a:t>
                      </a:r>
                      <a:r>
                        <a:rPr lang="ru-RU" sz="20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улична</a:t>
                      </a:r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мрежа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1 860 693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701 565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701 565      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122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619. Др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</a:t>
                      </a:r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строителство </a:t>
                      </a:r>
                    </a:p>
                  </a:txBody>
                  <a:tcPr marL="9417" marR="9417" marT="94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3 381 470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1 897 751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1 897 751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355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622.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Озеленяване</a:t>
                      </a:r>
                    </a:p>
                  </a:txBody>
                  <a:tcPr marL="9417" marR="9417" marT="94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bg-BG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60 000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623.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Чистота</a:t>
                      </a:r>
                    </a:p>
                  </a:txBody>
                  <a:tcPr marL="9417" marR="9417" marT="94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1 047 786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837 606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837 606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l" fontAlgn="ctr"/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628.Международни програми и споразумения</a:t>
                      </a:r>
                    </a:p>
                  </a:txBody>
                  <a:tcPr marL="9417" marR="9417" marT="94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1 625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bg-BG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Почивно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култура</a:t>
            </a:r>
            <a:endParaRPr lang="bg-BG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800300"/>
              </p:ext>
            </p:extLst>
          </p:nvPr>
        </p:nvGraphicFramePr>
        <p:xfrm>
          <a:off x="214282" y="1285860"/>
          <a:ext cx="8715404" cy="467170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783979"/>
                <a:gridCol w="1091022"/>
                <a:gridCol w="1067736"/>
                <a:gridCol w="925372"/>
                <a:gridCol w="1067736"/>
                <a:gridCol w="1067736"/>
                <a:gridCol w="711823"/>
              </a:tblGrid>
              <a:tr h="4320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дейности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8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 план</a:t>
                      </a:r>
                      <a:endParaRPr lang="bg-BG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4455"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 </a:t>
                      </a:r>
                    </a:p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Местни 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Дофинан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сиране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51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noProof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05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57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713. Спорт за всички</a:t>
                      </a:r>
                      <a:endParaRPr lang="bg-BG" sz="20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8 344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7 591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7 591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95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Спортни бази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59 930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47 362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47 362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16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738. Читалища</a:t>
                      </a:r>
                      <a:endParaRPr lang="bg-BG" sz="2000" b="0" i="0" u="none" strike="noStrike" noProof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7" marR="9417" marT="94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378 839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267 486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82 770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350 256 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98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 и художествени галерии</a:t>
                      </a:r>
                      <a:endParaRPr lang="bg-BG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7" marR="9417" marT="94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82 070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82 070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82 070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088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741.Радиотранслационни</a:t>
                      </a:r>
                      <a:r>
                        <a:rPr lang="bg-BG" sz="2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възли</a:t>
                      </a:r>
                      <a:endParaRPr lang="bg-BG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7" marR="9417" marT="94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2 000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1 247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1 247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745.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Обредни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домове</a:t>
                      </a:r>
                      <a:endParaRPr lang="bg-BG" sz="2000" b="0" i="0" u="none" strike="noStrike" noProof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7" marR="9417" marT="94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11 000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5 753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5 753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Др. дейности по културата</a:t>
                      </a:r>
                      <a:endParaRPr lang="bg-BG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7" marR="9417" marT="94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121 000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108 257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108 257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лавие 1"/>
          <p:cNvSpPr>
            <a:spLocks/>
          </p:cNvSpPr>
          <p:nvPr/>
        </p:nvSpPr>
        <p:spPr bwMode="auto">
          <a:xfrm>
            <a:off x="857224" y="357166"/>
            <a:ext cx="77755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bg-BG" sz="2400" b="1" dirty="0">
                <a:cs typeface="Times New Roman" pitchFamily="18" charset="0"/>
              </a:rPr>
              <a:t/>
            </a:r>
            <a:br>
              <a:rPr lang="bg-BG" sz="2400" b="1" dirty="0">
                <a:cs typeface="Times New Roman" pitchFamily="18" charset="0"/>
              </a:rPr>
            </a:br>
            <a:r>
              <a:rPr lang="ru-RU" sz="2400" b="1" dirty="0" smtClean="0"/>
              <a:t> 	Бюджет 2018 е </a:t>
            </a:r>
            <a:r>
              <a:rPr lang="bg-BG" sz="2400" b="1" dirty="0" smtClean="0"/>
              <a:t>приет</a:t>
            </a:r>
            <a:r>
              <a:rPr lang="ru-RU" sz="2400" b="1" dirty="0" smtClean="0"/>
              <a:t> с Решение №387 от </a:t>
            </a:r>
            <a:r>
              <a:rPr lang="bg-BG" sz="2400" b="1" dirty="0" smtClean="0"/>
              <a:t>Протокол №49 от  </a:t>
            </a:r>
            <a:r>
              <a:rPr lang="ru-RU" sz="2400" b="1" dirty="0" smtClean="0"/>
              <a:t>31.01.2018 г. на </a:t>
            </a:r>
            <a:r>
              <a:rPr lang="bg-BG" sz="2400" b="1" dirty="0" smtClean="0"/>
              <a:t>Общински съвет Лом и е изпълняван в съответствие с изискванията на Закона за държавния бюджет на Република България за 2018 г., Постановление №332 от 22 декември 2017 г. на Министерски съвет за изпълнението на държавния бюджет за 2018 г., Наредбата за условията и реда за съставяне на бюджетната прогноза за местните дейности за следващите три години, за съставяне, приемане, изпълнение и отчитане на общинския бюджет на Община Лом, чл.52, ал.1 и чл.21, ал.1, т.6 от Закона за местно самоуправление и местна администрация, чл.94, ал.2 и ал.3 и чл.39 от Закона за публичните финанси</a:t>
            </a:r>
            <a:r>
              <a:rPr lang="ru-RU" sz="2400" b="1" dirty="0" smtClean="0"/>
              <a:t>.</a:t>
            </a:r>
          </a:p>
          <a:p>
            <a:pPr algn="just"/>
            <a:r>
              <a:rPr lang="ru-RU" sz="2400" b="1" dirty="0" smtClean="0"/>
              <a:t> </a:t>
            </a:r>
            <a:r>
              <a:rPr lang="en-US" sz="2400" b="1" dirty="0">
                <a:cs typeface="Times New Roman" pitchFamily="18" charset="0"/>
              </a:rPr>
              <a:t/>
            </a:r>
            <a:br>
              <a:rPr lang="en-US" sz="2400" b="1" dirty="0">
                <a:cs typeface="Times New Roman" pitchFamily="18" charset="0"/>
              </a:rPr>
            </a:br>
            <a:endParaRPr lang="bg-BG" sz="2400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0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VIII.  </a:t>
            </a:r>
            <a:r>
              <a:rPr lang="bg-BG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Икономически дейности</a:t>
            </a:r>
            <a:endParaRPr lang="bg-BG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626111"/>
              </p:ext>
            </p:extLst>
          </p:nvPr>
        </p:nvGraphicFramePr>
        <p:xfrm>
          <a:off x="214282" y="1142984"/>
          <a:ext cx="8715404" cy="493078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61574"/>
                <a:gridCol w="1010392"/>
                <a:gridCol w="870771"/>
                <a:gridCol w="925372"/>
                <a:gridCol w="1067736"/>
                <a:gridCol w="1067736"/>
                <a:gridCol w="711823"/>
              </a:tblGrid>
              <a:tr h="4320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дейности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8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 план</a:t>
                      </a:r>
                      <a:endParaRPr lang="bg-BG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4455"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 </a:t>
                      </a:r>
                    </a:p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Местни 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Дофинан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сиране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51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noProof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05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57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Служби и дейности по поддържане и ремонт на пътища</a:t>
                      </a:r>
                      <a:endParaRPr lang="bg-BG" sz="20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203 504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200 579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200 579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040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Международни програми и споразумения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838 835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556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849.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дейности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транспорта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55 484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21 19</a:t>
                      </a:r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bg-BG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198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107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866.Общински пазари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85 664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73 011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73 011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16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878. Приюти за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животни</a:t>
                      </a:r>
                      <a:endParaRPr lang="bg-BG" sz="2000" b="0" i="0" u="none" strike="noStrike" noProof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7" marR="9417" marT="9417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5 980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5 980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983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898. </a:t>
                      </a:r>
                      <a:r>
                        <a:rPr lang="bg-BG" sz="2000" u="none" strike="noStrike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 дейности по икономиката</a:t>
                      </a:r>
                      <a:endParaRPr lang="bg-BG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417" marR="9417" marT="941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354 482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9 611</a:t>
                      </a:r>
                      <a:endParaRPr lang="bg-BG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286 396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296 007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ctr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IX. </a:t>
            </a:r>
            <a:r>
              <a:rPr lang="bg-BG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Разходи некласифицирани в други функции</a:t>
            </a:r>
            <a:endParaRPr lang="bg-BG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263369"/>
              </p:ext>
            </p:extLst>
          </p:nvPr>
        </p:nvGraphicFramePr>
        <p:xfrm>
          <a:off x="428596" y="2000240"/>
          <a:ext cx="8543957" cy="290080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53070"/>
                <a:gridCol w="1260588"/>
                <a:gridCol w="980458"/>
                <a:gridCol w="1050490"/>
                <a:gridCol w="980458"/>
                <a:gridCol w="910425"/>
                <a:gridCol w="1008468"/>
              </a:tblGrid>
              <a:tr h="43201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Разходи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дейности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</a:t>
                      </a:r>
                      <a:r>
                        <a:rPr lang="bg-BG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58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Год. план</a:t>
                      </a:r>
                      <a:endParaRPr lang="bg-BG" sz="2000" b="1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2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4455"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Държавни </a:t>
                      </a:r>
                    </a:p>
                    <a:p>
                      <a:pPr algn="ctr" fontAlgn="ctr"/>
                      <a:r>
                        <a:rPr lang="bg-BG" sz="14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Местни 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дейности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Дофинан</a:t>
                      </a:r>
                    </a:p>
                    <a:p>
                      <a:pPr algn="ctr"/>
                      <a:r>
                        <a:rPr lang="bg-BG" sz="1400" smtClean="0">
                          <a:latin typeface="Times New Roman" pitchFamily="18" charset="0"/>
                          <a:cs typeface="Times New Roman" pitchFamily="18" charset="0"/>
                        </a:rPr>
                        <a:t>сиране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всичко</a:t>
                      </a:r>
                      <a:endParaRPr lang="bg-BG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bg-BG" sz="105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7516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noProof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05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bg-BG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5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05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57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910. Разходи за лихви</a:t>
                      </a:r>
                      <a:endParaRPr lang="bg-BG" sz="20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20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66 822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14 689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14 689</a:t>
                      </a:r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959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998. Резерв</a:t>
                      </a:r>
                      <a:endParaRPr lang="bg-BG" sz="20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20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15 643</a:t>
                      </a:r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/>
                      <a:endParaRPr lang="bg-BG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2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лавие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863600"/>
          </a:xfrm>
        </p:spPr>
        <p:txBody>
          <a:bodyPr/>
          <a:lstStyle/>
          <a:p>
            <a:pPr eaLnBrk="1" hangingPunct="1"/>
            <a:r>
              <a:rPr lang="bg-BG" sz="3200" b="1" dirty="0" smtClean="0">
                <a:latin typeface="Times New Roman" pitchFamily="18" charset="0"/>
                <a:cs typeface="Times New Roman" pitchFamily="18" charset="0"/>
              </a:rPr>
              <a:t>ОБЩИНСКИ ДЪЛГ КЪМ 31.12.2018 г.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871298"/>
              </p:ext>
            </p:extLst>
          </p:nvPr>
        </p:nvGraphicFramePr>
        <p:xfrm>
          <a:off x="254586" y="928670"/>
          <a:ext cx="8675132" cy="3694007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817052"/>
                <a:gridCol w="3143304"/>
                <a:gridCol w="1285884"/>
                <a:gridCol w="1285884"/>
                <a:gridCol w="1143008"/>
              </a:tblGrid>
              <a:tr h="147271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на договора за кредит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 проекта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Одобрен размер на кредита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на кредита </a:t>
                      </a:r>
                      <a:r>
                        <a:rPr lang="bg-BG" sz="180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към 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01.01.2018 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Остатък по кредита към </a:t>
                      </a: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31.12.2018 </a:t>
                      </a:r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3676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4297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bg-BG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174/31.08.2011 </a:t>
                      </a:r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bg-BG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„</a:t>
                      </a:r>
                      <a:r>
                        <a:rPr lang="bg-BG" sz="1800" u="none" strike="noStrike" noProof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Изграждане и възстановяване на градска крайречна зона гр.Лом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4 427 </a:t>
                      </a:r>
                      <a:r>
                        <a:rPr lang="bg-BG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752лв.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516 431лв.  </a:t>
                      </a:r>
                      <a:endParaRPr lang="bg-BG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344 287лв.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5936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№585/10.02.2014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“Технологично обновление на МБАЛ”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1 163 647лв.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152 643лв.</a:t>
                      </a:r>
                      <a:endParaRPr lang="bg-BG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76 467лв.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89195"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ОБЩО: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bg-BG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bg-BG" sz="18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r>
                        <a:rPr lang="bg-BG" sz="18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754лв.</a:t>
                      </a:r>
                      <a:endParaRPr lang="bg-BG" sz="1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лавие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pPr algn="ctr" eaLnBrk="1" hangingPunct="1"/>
            <a:r>
              <a:rPr lang="bg-BG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ИЗВЪРШЕНИТЕ КАПИТАЛОВИ РАЗХОДИ ЗА  2018 ГОДИНА</a:t>
            </a:r>
            <a:endParaRPr lang="en-US" sz="3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03486"/>
              </p:ext>
            </p:extLst>
          </p:nvPr>
        </p:nvGraphicFramePr>
        <p:xfrm>
          <a:off x="107504" y="1254877"/>
          <a:ext cx="8856984" cy="5258259"/>
        </p:xfrm>
        <a:graphic>
          <a:graphicData uri="http://schemas.openxmlformats.org/drawingml/2006/table">
            <a:tbl>
              <a:tblPr/>
              <a:tblGrid>
                <a:gridCol w="7056784"/>
                <a:gridCol w="1800200"/>
              </a:tblGrid>
              <a:tr h="229216">
                <a:tc>
                  <a:txBody>
                    <a:bodyPr/>
                    <a:lstStyle/>
                    <a:p>
                      <a:pPr algn="ctr" fontAlgn="t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Обект/Основни </a:t>
                      </a:r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ремонти</a:t>
                      </a:r>
                    </a:p>
                    <a:p>
                      <a:pPr algn="ctr" fontAlgn="t"/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bg-BG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Стойност 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942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bg-BG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Ремонт на сграда и пансион ПГСС „Дунавска земя“с.Ковачица- монтаж изолация по външни стени, вътрешен ремонт на помещения</a:t>
                      </a:r>
                      <a:endParaRPr lang="bg-BG" sz="2000" b="1" i="0" u="none" strike="noStrike" noProof="0" dirty="0"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bg-BG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64 633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Енергийно обследване и проектиране за ЦДГ12 и ЦСРИ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44 340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Възстановяване на компрометирани улични настилки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701 565</a:t>
                      </a:r>
                      <a:endParaRPr lang="bg-BG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Реконструкция на водопровод и </a:t>
                      </a:r>
                      <a:r>
                        <a:rPr lang="bg-BG" sz="20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сградни</a:t>
                      </a: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отклонения по улици на територията на гр. Лом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356 750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СМР, СН и Авторски надзор на обект „Авариен ремонт на напорен водопровод от ПС „Добри дол „ до НР V 300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мет.куб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община Лом – 2 част.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1 170 031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Аварийна подмяна на водопровод и </a:t>
                      </a:r>
                      <a:r>
                        <a:rPr lang="bg-BG" sz="20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сградни</a:t>
                      </a: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отклонения по ул.“Алеко Константинов“  и авариен ремонт на канализация в кв.“Кале“  8-9, гр. Лом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23 424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Енергийно обследване и проектиране в фаза работен проект на сграда к-во с. Замфир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2 940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088773"/>
              </p:ext>
            </p:extLst>
          </p:nvPr>
        </p:nvGraphicFramePr>
        <p:xfrm>
          <a:off x="323528" y="404664"/>
          <a:ext cx="8678198" cy="5602535"/>
        </p:xfrm>
        <a:graphic>
          <a:graphicData uri="http://schemas.openxmlformats.org/drawingml/2006/table">
            <a:tbl>
              <a:tblPr/>
              <a:tblGrid>
                <a:gridCol w="7344816"/>
                <a:gridCol w="133338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noProof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Придобиване на материални дълготрайни активи</a:t>
                      </a:r>
                      <a:endParaRPr lang="bg-BG" sz="2400" b="1" i="0" u="none" strike="noStrike" noProof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Стойност</a:t>
                      </a:r>
                      <a:endParaRPr lang="bg-BG" sz="2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7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Доставка на дъски за почистван на сняг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7 200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7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ПГ „Найден Геров“,изграждане на - WIFI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12 750</a:t>
                      </a:r>
                      <a:endParaRPr lang="bg-BG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СОУ „Д.Маринов“ изграждане на - WIFI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10 039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Доставка на компютърна конфигурация за нуждите на СУ „Отец Паисий“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Times New Roman"/>
                          <a:ea typeface="Times New Roman"/>
                        </a:rPr>
                        <a:t>1 888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Доставка на преносими компютърни конфигурации за нуждите на ПГСС „Дунавска земя“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Times New Roman"/>
                          <a:ea typeface="Times New Roman"/>
                        </a:rPr>
                        <a:t>3 200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Доставка на бус за нуждите на ДСП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Times New Roman"/>
                          <a:ea typeface="Times New Roman"/>
                        </a:rPr>
                        <a:t>6 000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Доставка и монтаж на </a:t>
                      </a:r>
                      <a:r>
                        <a:rPr lang="bg-BG" sz="1800" b="1" dirty="0" err="1">
                          <a:effectLst/>
                          <a:latin typeface="Times New Roman"/>
                          <a:ea typeface="Times New Roman"/>
                        </a:rPr>
                        <a:t>климатици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 за Дневен център за стари хора – с. Ковачица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800" b="1">
                          <a:effectLst/>
                          <a:latin typeface="Times New Roman"/>
                          <a:ea typeface="Times New Roman"/>
                        </a:rPr>
                        <a:t>4 098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Провеждане на инженерно-геоложки проучвания, хидрогеоложки проучвания, оценка на устойчивостта на </a:t>
                      </a:r>
                      <a:r>
                        <a:rPr lang="bg-BG" sz="1800" b="1" dirty="0" err="1">
                          <a:effectLst/>
                          <a:latin typeface="Times New Roman"/>
                          <a:ea typeface="Times New Roman"/>
                        </a:rPr>
                        <a:t>свлачищата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  и склонна и изграждане на КИС на обект „Укрепване </a:t>
                      </a:r>
                      <a:r>
                        <a:rPr lang="bg-BG" sz="1800" b="1" dirty="0" err="1">
                          <a:effectLst/>
                          <a:latin typeface="Times New Roman"/>
                          <a:ea typeface="Times New Roman"/>
                        </a:rPr>
                        <a:t>свлачища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  кв.</a:t>
                      </a:r>
                      <a:r>
                        <a:rPr lang="bg-BG" sz="1800" b="1" dirty="0" err="1">
                          <a:effectLst/>
                          <a:latin typeface="Times New Roman"/>
                          <a:ea typeface="Times New Roman"/>
                        </a:rPr>
                        <a:t>Боруна</a:t>
                      </a: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, гр.Лом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104 400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Възстановяване проектна документация на сондаж и учредяване на СОЗ – с.Долно Линево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/>
                          <a:ea typeface="Times New Roman"/>
                        </a:rPr>
                        <a:t>5 040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6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86987"/>
              </p:ext>
            </p:extLst>
          </p:nvPr>
        </p:nvGraphicFramePr>
        <p:xfrm>
          <a:off x="467544" y="836712"/>
          <a:ext cx="8499982" cy="5024229"/>
        </p:xfrm>
        <a:graphic>
          <a:graphicData uri="http://schemas.openxmlformats.org/drawingml/2006/table">
            <a:tbl>
              <a:tblPr/>
              <a:tblGrid>
                <a:gridCol w="6941570"/>
                <a:gridCol w="1558412"/>
              </a:tblGrid>
              <a:tr h="468066">
                <a:tc>
                  <a:txBody>
                    <a:bodyPr/>
                    <a:lstStyle/>
                    <a:p>
                      <a:pPr algn="ctr" fontAlgn="ctr"/>
                      <a:endParaRPr lang="bg-BG" sz="2400" b="1" i="0" u="none" strike="noStrike" noProof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bg-BG" sz="2400" b="1" i="0" u="none" strike="noStrike" noProof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Придобиване на материални дълготрайни активи</a:t>
                      </a:r>
                    </a:p>
                    <a:p>
                      <a:pPr algn="ctr" fontAlgn="ctr"/>
                      <a:endParaRPr lang="bg-BG" sz="2400" b="1" i="0" u="none" strike="noStrike" noProof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endParaRPr lang="bg-BG" sz="2400" b="1" i="0" u="none" strike="noStrike" noProof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Стойност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/>
                          <a:ea typeface="Times New Roman"/>
                        </a:rPr>
                        <a:t>Изготвяне на технически проект за реконструкция на междублоково пространство в </a:t>
                      </a:r>
                      <a:r>
                        <a:rPr lang="bg-BG" sz="2000" b="1" dirty="0" err="1">
                          <a:effectLst/>
                          <a:latin typeface="Times New Roman"/>
                          <a:ea typeface="Times New Roman"/>
                        </a:rPr>
                        <a:t>жк</a:t>
                      </a:r>
                      <a:r>
                        <a:rPr lang="bg-BG" sz="2000" b="1" dirty="0">
                          <a:effectLst/>
                          <a:latin typeface="Times New Roman"/>
                          <a:ea typeface="Times New Roman"/>
                        </a:rPr>
                        <a:t> “Зорница“ , </a:t>
                      </a:r>
                      <a:r>
                        <a:rPr lang="bg-BG" sz="2000" b="1" dirty="0" smtClean="0">
                          <a:effectLst/>
                          <a:latin typeface="Times New Roman"/>
                          <a:ea typeface="Times New Roman"/>
                        </a:rPr>
                        <a:t>гр.Лом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bg-BG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b="1">
                          <a:effectLst/>
                          <a:latin typeface="Times New Roman"/>
                          <a:ea typeface="Times New Roman"/>
                        </a:rPr>
                        <a:t>8 220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/>
                          <a:ea typeface="Times New Roman"/>
                        </a:rPr>
                        <a:t>Закупуване на бягаща пътека за нуждите ЦСРИ </a:t>
                      </a:r>
                      <a:endParaRPr lang="bg-BG" sz="20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bg-BG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/>
                          <a:ea typeface="Times New Roman"/>
                        </a:rPr>
                        <a:t>1 159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bg-BG" sz="2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bg-BG" sz="2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Изплатените капиталови трансфери </a:t>
                      </a:r>
                      <a:endParaRPr lang="bg-BG" sz="2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bg-BG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bg-BG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Читалище Постоянство 1856 –гр.Лом  </a:t>
                      </a:r>
                      <a:endParaRPr lang="bg-BG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effectLst/>
                          <a:latin typeface="Times New Roman"/>
                          <a:ea typeface="Times New Roman"/>
                        </a:rPr>
                        <a:t>40 400</a:t>
                      </a:r>
                      <a:endParaRPr lang="bg-BG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bg-BG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Читалище „Кирил Петров 1922“  с.Сталийска махала</a:t>
                      </a:r>
                      <a:endParaRPr lang="bg-BG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effectLst/>
                          <a:latin typeface="Times New Roman"/>
                          <a:ea typeface="Times New Roman"/>
                        </a:rPr>
                        <a:t>6 000</a:t>
                      </a:r>
                      <a:endParaRPr lang="bg-BG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bg-BG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Читалище „Виолета Рангелова  1929“  с Трайково</a:t>
                      </a:r>
                      <a:endParaRPr lang="bg-BG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bg-BG" sz="2000" b="1" dirty="0" smtClean="0">
                          <a:effectLst/>
                          <a:latin typeface="Times New Roman"/>
                          <a:ea typeface="Times New Roman"/>
                        </a:rPr>
                        <a:t>5 730</a:t>
                      </a:r>
                      <a:endParaRPr lang="bg-BG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0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685333"/>
              </p:ext>
            </p:extLst>
          </p:nvPr>
        </p:nvGraphicFramePr>
        <p:xfrm>
          <a:off x="611560" y="1481138"/>
          <a:ext cx="8489638" cy="2011680"/>
        </p:xfrm>
        <a:graphic>
          <a:graphicData uri="http://schemas.openxmlformats.org/drawingml/2006/table">
            <a:tbl>
              <a:tblPr/>
              <a:tblGrid>
                <a:gridCol w="6931226"/>
                <a:gridCol w="1558412"/>
              </a:tblGrid>
              <a:tr h="4680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Придобиване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bg-BG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нематериални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дълготрайни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bg-BG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</a:t>
                      </a:r>
                    </a:p>
                    <a:p>
                      <a:pPr algn="ctr" fontAlgn="ctr"/>
                      <a:endParaRPr lang="bg-BG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2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Стойност</a:t>
                      </a:r>
                      <a:endParaRPr lang="bg-BG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ППР </a:t>
                      </a:r>
                      <a:r>
                        <a:rPr lang="bg-BG" sz="20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Изработване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проект на Общ устройствен план на община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Лом</a:t>
                      </a:r>
                    </a:p>
                    <a:p>
                      <a:pPr algn="l" fontAlgn="ctr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bg-BG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lang="bg-BG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040</a:t>
                      </a:r>
                      <a:endParaRPr lang="bg-BG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342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500034" y="571480"/>
            <a:ext cx="8186766" cy="543581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bg-BG" sz="3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bg-BG" sz="2800" b="1" dirty="0" smtClean="0">
                <a:latin typeface="Times New Roman" panose="02020603050405020304" pitchFamily="18" charset="0"/>
                <a:cs typeface="Times New Roman" pitchFamily="18" charset="0"/>
              </a:rPr>
              <a:t>И през 2018 г. продължи усвояването на средства от Европейските фондове за финансиране на общински дейности, с цел по-рационално използване на собствените приходи. </a:t>
            </a:r>
          </a:p>
          <a:p>
            <a:pPr algn="just">
              <a:buNone/>
            </a:pPr>
            <a:r>
              <a:rPr lang="bg-BG" sz="2800" b="1" dirty="0" smtClean="0">
                <a:latin typeface="Times New Roman" panose="02020603050405020304" pitchFamily="18" charset="0"/>
                <a:cs typeface="Times New Roman" pitchFamily="18" charset="0"/>
              </a:rPr>
              <a:t>		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Модернизирана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образователна инфраструктура в гр. Лом -  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3 638 848 лв.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Рехабилитация на улична мрежа с прилежащата инфраструктура -  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861 442 лв.</a:t>
            </a:r>
          </a:p>
          <a:p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Осигуряване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устойчива социална среда за деца в община Лом  -  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123 480 лв.</a:t>
            </a:r>
          </a:p>
          <a:p>
            <a:pPr marL="109728" indent="0">
              <a:buNone/>
            </a:pPr>
            <a:endParaRPr lang="bg-BG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Извършените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разходи по горните оперативни програми са частични и завършването на обектите продължава и през 2019 г.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827584" y="1997839"/>
            <a:ext cx="748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3000" b="1" dirty="0">
                <a:cs typeface="Times New Roman" panose="02020603050405020304" pitchFamily="18" charset="0"/>
              </a:rPr>
              <a:t>ОП „ Развитие на човешките ресурси.</a:t>
            </a:r>
            <a:endParaRPr lang="bg-BG" sz="3000" dirty="0"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bg-BG" sz="3000" dirty="0">
                <a:cs typeface="Times New Roman" panose="02020603050405020304" pitchFamily="18" charset="0"/>
              </a:rPr>
              <a:t>Проект „Приеми ме 2015“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bg-BG" sz="3000" dirty="0">
                <a:cs typeface="Times New Roman" panose="02020603050405020304" pitchFamily="18" charset="0"/>
              </a:rPr>
              <a:t>Проект „Община Лом – в грижа за децата“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bg-BG" sz="3000" dirty="0">
                <a:cs typeface="Times New Roman" panose="02020603050405020304" pitchFamily="18" charset="0"/>
              </a:rPr>
              <a:t>Проект „Звено за почасово предоставяне на услуги в домашна среда“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bg-BG" sz="3000" dirty="0">
                <a:cs typeface="Times New Roman" panose="02020603050405020304" pitchFamily="18" charset="0"/>
              </a:rPr>
              <a:t>Проект „Обучение и заетост на млади хора“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bg-BG" sz="3000" dirty="0">
                <a:cs typeface="Times New Roman" panose="02020603050405020304" pitchFamily="18" charset="0"/>
              </a:rPr>
              <a:t>Проект „Осигуряване на топъл обяд“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bg-BG" sz="3000" dirty="0" smtClean="0">
                <a:cs typeface="Times New Roman" panose="02020603050405020304" pitchFamily="18" charset="0"/>
              </a:rPr>
              <a:t>Проект </a:t>
            </a:r>
            <a:r>
              <a:rPr lang="bg-BG" sz="3000" dirty="0">
                <a:cs typeface="Times New Roman" panose="02020603050405020304" pitchFamily="18" charset="0"/>
              </a:rPr>
              <a:t>„Открий таланта си“</a:t>
            </a:r>
          </a:p>
        </p:txBody>
      </p:sp>
    </p:spTree>
    <p:extLst>
      <p:ext uri="{BB962C8B-B14F-4D97-AF65-F5344CB8AC3E}">
        <p14:creationId xmlns:p14="http://schemas.microsoft.com/office/powerpoint/2010/main" val="2152073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39552" y="1443841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600" b="1" dirty="0"/>
              <a:t>ОП „Региони в растеж 2014-2020 „  МРРБ</a:t>
            </a:r>
            <a:endParaRPr lang="bg-BG" sz="26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600" dirty="0"/>
              <a:t>Проект „ Осигуряване на капацитет за ефективна управление и администриране на процесите по градско възстановяване и развитие на гр. Лом“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600" dirty="0"/>
              <a:t>Проект „Модернизирана образователна инфраструктура в гр. Лом“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600" dirty="0"/>
              <a:t>Проект „ Обновени градски пространства“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bg-BG" sz="2600" dirty="0"/>
              <a:t>Проект „ Осигуряване на устойчива социална среда за деца в община Лом“</a:t>
            </a:r>
          </a:p>
          <a:p>
            <a:r>
              <a:rPr lang="bg-BG" sz="2600" dirty="0"/>
              <a:t> </a:t>
            </a:r>
            <a:r>
              <a:rPr lang="bg-BG" sz="2600" b="1" dirty="0" smtClean="0"/>
              <a:t>ОП </a:t>
            </a:r>
            <a:r>
              <a:rPr lang="bg-BG" sz="2600" b="1" dirty="0"/>
              <a:t>„Наука и образование за интелигентен растеж 2014-2020” - МОН</a:t>
            </a:r>
            <a:endParaRPr lang="bg-BG" sz="2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g-BG" sz="2600" dirty="0" smtClean="0"/>
              <a:t>Проект </a:t>
            </a:r>
            <a:r>
              <a:rPr lang="bg-BG" sz="2600" dirty="0"/>
              <a:t>„Заедно в училище”</a:t>
            </a:r>
          </a:p>
        </p:txBody>
      </p:sp>
    </p:spTree>
    <p:extLst>
      <p:ext uri="{BB962C8B-B14F-4D97-AF65-F5344CB8AC3E}">
        <p14:creationId xmlns:p14="http://schemas.microsoft.com/office/powerpoint/2010/main" val="321106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62321"/>
              </p:ext>
            </p:extLst>
          </p:nvPr>
        </p:nvGraphicFramePr>
        <p:xfrm>
          <a:off x="251520" y="1412776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bg-BG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териториален и функционален признак в структурата на Община Лом са включени разпоредители с бюджетни кредити</a:t>
            </a:r>
            <a:endParaRPr lang="bg-BG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683568" y="1720840"/>
            <a:ext cx="79928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/>
              <a:t>КАСОВИ НАЛИЧНОСТИ ПО СМЕТКИ В БАНКА КЪМ 31.12.2018 </a:t>
            </a:r>
            <a:r>
              <a:rPr lang="bg-BG" sz="2400" b="1" dirty="0" smtClean="0"/>
              <a:t>г.</a:t>
            </a:r>
            <a:endParaRPr lang="bg-BG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g-BG" sz="2800" dirty="0" smtClean="0"/>
              <a:t> Бюджетна </a:t>
            </a:r>
            <a:r>
              <a:rPr lang="bg-BG" sz="2800" dirty="0"/>
              <a:t>левова       </a:t>
            </a:r>
            <a:r>
              <a:rPr lang="bg-BG" sz="2800" b="1" dirty="0"/>
              <a:t>5 240 480 лв</a:t>
            </a:r>
            <a:r>
              <a:rPr lang="bg-BG" sz="28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g-BG" sz="2800" dirty="0" smtClean="0"/>
              <a:t> Бюджетна валутна     –    левова равностойност    </a:t>
            </a:r>
            <a:r>
              <a:rPr lang="bg-BG" sz="2800" b="1" dirty="0" smtClean="0"/>
              <a:t>4 640 753лв.                                                                                     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g-BG" sz="2800" dirty="0" smtClean="0"/>
              <a:t>Средства по оперативни програми на </a:t>
            </a:r>
            <a:r>
              <a:rPr lang="bg-BG" sz="2800" dirty="0" err="1" smtClean="0"/>
              <a:t>Кохезионния</a:t>
            </a:r>
            <a:r>
              <a:rPr lang="bg-BG" sz="2800" dirty="0" smtClean="0"/>
              <a:t> и структурни фондове   </a:t>
            </a:r>
            <a:r>
              <a:rPr lang="bg-BG" sz="2800" b="1" dirty="0" smtClean="0"/>
              <a:t>712 114 лв.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g-BG" sz="2800" dirty="0" smtClean="0"/>
              <a:t> </a:t>
            </a:r>
            <a:r>
              <a:rPr lang="bg-BG" sz="2800" dirty="0" err="1"/>
              <a:t>Набирателна</a:t>
            </a:r>
            <a:r>
              <a:rPr lang="bg-BG" sz="2800" dirty="0"/>
              <a:t> </a:t>
            </a:r>
            <a:r>
              <a:rPr lang="bg-BG" sz="2800" dirty="0" smtClean="0"/>
              <a:t>сметка /Чужди средства/ </a:t>
            </a:r>
            <a:r>
              <a:rPr lang="bg-BG" sz="2800" b="1" dirty="0" smtClean="0"/>
              <a:t>839</a:t>
            </a:r>
            <a:r>
              <a:rPr lang="bg-BG" sz="2800" b="1" dirty="0"/>
              <a:t> </a:t>
            </a:r>
            <a:r>
              <a:rPr lang="bg-BG" sz="2800" b="1" dirty="0" smtClean="0"/>
              <a:t>513лв.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2166142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68313" y="260350"/>
            <a:ext cx="820896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  <a:endParaRPr lang="ru-RU" sz="3200" b="1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       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Община </a:t>
            </a:r>
            <a:r>
              <a:rPr lang="bg-BG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Лом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приключи </a:t>
            </a:r>
            <a:r>
              <a:rPr lang="bg-BG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бюджетната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2018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година без </a:t>
            </a:r>
            <a:r>
              <a:rPr lang="bg-BG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просрочени задължения  към доставчици и </a:t>
            </a:r>
            <a:r>
              <a:rPr lang="bg-BG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кредитори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. 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algn="just">
              <a:defRPr/>
            </a:pPr>
            <a:r>
              <a:rPr lang="bg-BG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Всички </a:t>
            </a:r>
            <a:r>
              <a:rPr lang="bg-BG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плащания към бюджетните звена и второстепенните разпоредители се изпълняваха в </a:t>
            </a:r>
            <a:r>
              <a:rPr lang="bg-BG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законно установените </a:t>
            </a:r>
            <a:r>
              <a:rPr lang="bg-BG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срокове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, без </a:t>
            </a:r>
            <a:r>
              <a:rPr lang="bg-BG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забавяне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. </a:t>
            </a:r>
            <a:endParaRPr lang="ru-RU" sz="2800" b="1" dirty="0" smtClean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  <a:r>
              <a:rPr lang="bg-BG" sz="2800" b="1" dirty="0"/>
              <a:t>Годишният отчет на община Лом за </a:t>
            </a:r>
            <a:r>
              <a:rPr lang="bg-BG" sz="2800" b="1" dirty="0" smtClean="0"/>
              <a:t>2018 г</a:t>
            </a:r>
            <a:r>
              <a:rPr lang="bg-BG" sz="2800" b="1" dirty="0"/>
              <a:t>. е проверен и заверен от Сметна палата </a:t>
            </a:r>
            <a:r>
              <a:rPr lang="bg-BG" sz="2800" b="1" dirty="0" smtClean="0"/>
              <a:t>, </a:t>
            </a:r>
            <a:r>
              <a:rPr lang="bg-BG" sz="2800" b="1" dirty="0"/>
              <a:t>което от своя страна говори за  една много добра финансова дисциплина.</a:t>
            </a:r>
          </a:p>
          <a:p>
            <a:pPr algn="just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	</a:t>
            </a:r>
            <a:endParaRPr lang="ru-RU" sz="2800" b="1" dirty="0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45138"/>
          </a:xfrm>
        </p:spPr>
        <p:txBody>
          <a:bodyPr>
            <a:normAutofit fontScale="77500" lnSpcReduction="20000"/>
          </a:bodyPr>
          <a:lstStyle/>
          <a:p>
            <a:pPr algn="ctr">
              <a:buFont typeface="Arial" charset="0"/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bg-BG" sz="4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bg-B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Финансовия отчет за 2018 г. показва, че община Лом е изпълнила всички фискални правила и показатели на Закона за публичните финанси, гарантиращи финансова стабилност и устойчивост на общинските финанси при публичност и прозрачност на дейностите и извършване на разходите. </a:t>
            </a:r>
          </a:p>
          <a:p>
            <a:pPr algn="just">
              <a:buFont typeface="Arial" charset="0"/>
              <a:buNone/>
            </a:pPr>
            <a:r>
              <a:rPr lang="bg-B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 през 2018 г. беше създадена необходимата организация за поддържане на добро финансово състояние и ефективно, ефикасно и икономично използване на бюджетните средства. </a:t>
            </a:r>
            <a:endParaRPr lang="bg-BG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43718" y="3244334"/>
            <a:ext cx="8056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 algn="ctr">
              <a:buNone/>
            </a:pPr>
            <a:r>
              <a:rPr lang="bg-BG" sz="3600" b="1" dirty="0">
                <a:cs typeface="Times New Roman" pitchFamily="18" charset="0"/>
              </a:rPr>
              <a:t>БЛАГОДАРИМ ЗА ВНИМАНИЕТО!</a:t>
            </a:r>
            <a:endParaRPr lang="bg-BG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4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 idx="4294967295"/>
          </p:nvPr>
        </p:nvSpPr>
        <p:spPr>
          <a:xfrm>
            <a:off x="179512" y="620688"/>
            <a:ext cx="8640960" cy="5500687"/>
          </a:xfrm>
        </p:spPr>
        <p:txBody>
          <a:bodyPr>
            <a:noAutofit/>
          </a:bodyPr>
          <a:lstStyle/>
          <a:p>
            <a:pPr algn="just"/>
            <a:r>
              <a:rPr lang="bg-BG" sz="2400" b="0" dirty="0" smtClean="0">
                <a:effectLst/>
                <a:latin typeface="Times New Roman" pitchFamily="18" charset="0"/>
                <a:cs typeface="Times New Roman" pitchFamily="18" charset="0"/>
              </a:rPr>
              <a:t>През 2018 г. бюджетът на община Лом беше актуализиран по нормативен път предвиден в Закона за държавния бюджет на Република България за 2018 г. и Закона за публичните финанси</a:t>
            </a:r>
            <a:br>
              <a:rPr lang="bg-BG" sz="24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bg-BG" sz="2400" b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b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bg-BG" sz="2400" dirty="0" smtClean="0">
                <a:effectLst/>
                <a:latin typeface="Times New Roman" pitchFamily="18" charset="0"/>
                <a:cs typeface="Times New Roman" pitchFamily="18" charset="0"/>
              </a:rPr>
              <a:t>Първоначален одобрен бюджет                 -   19 704 892 лв.</a:t>
            </a:r>
            <a:br>
              <a:rPr lang="bg-BG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bg-BG" sz="2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bg-BG" sz="2400" dirty="0" smtClean="0">
                <a:effectLst/>
                <a:latin typeface="Times New Roman" pitchFamily="18" charset="0"/>
                <a:cs typeface="Times New Roman" pitchFamily="18" charset="0"/>
              </a:rPr>
              <a:t>Корекции</a:t>
            </a: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 от Централен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              -       9 546 244 </a:t>
            </a:r>
            <a:r>
              <a:rPr lang="bg-BG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bg-BG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Уточнен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годишен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Бюджет за 2018 г.          -   29 251 136 </a:t>
            </a:r>
            <a:r>
              <a:rPr lang="bg-BG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лв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bg-BG" sz="2000" b="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286832"/>
              </p:ext>
            </p:extLst>
          </p:nvPr>
        </p:nvGraphicFramePr>
        <p:xfrm>
          <a:off x="467544" y="332656"/>
          <a:ext cx="835292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37" name="Group 1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716855"/>
              </p:ext>
            </p:extLst>
          </p:nvPr>
        </p:nvGraphicFramePr>
        <p:xfrm>
          <a:off x="571472" y="2204864"/>
          <a:ext cx="8229672" cy="422589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38795"/>
                <a:gridCol w="1789925"/>
                <a:gridCol w="1584176"/>
                <a:gridCol w="916776"/>
              </a:tblGrid>
              <a:tr h="133271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 показателите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2018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-ние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677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 годишен план 2018г.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към 31.12.2018 г.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3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bg-BG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bg-BG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bg-BG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4763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Общо приходи по бюджета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29 251 136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19 591 319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15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това число: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64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Държавни приходи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17 599 417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12 785 332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73%</a:t>
                      </a: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49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Местни приходи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11 651 719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6 805 987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59%</a:t>
                      </a: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Заглавие 1"/>
          <p:cNvSpPr>
            <a:spLocks/>
          </p:cNvSpPr>
          <p:nvPr/>
        </p:nvSpPr>
        <p:spPr bwMode="auto">
          <a:xfrm>
            <a:off x="714348" y="214290"/>
            <a:ext cx="81359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cs typeface="Times New Roman" pitchFamily="18" charset="0"/>
              </a:rPr>
              <a:t>І. ПРИХОДИ </a:t>
            </a:r>
            <a:r>
              <a:rPr lang="ru-RU" sz="4000" b="1" dirty="0" smtClean="0">
                <a:cs typeface="Times New Roman" pitchFamily="18" charset="0"/>
              </a:rPr>
              <a:t>2018 </a:t>
            </a:r>
            <a:r>
              <a:rPr lang="ru-RU" sz="4000" b="1" dirty="0">
                <a:cs typeface="Times New Roman" pitchFamily="18" charset="0"/>
              </a:rPr>
              <a:t>г.</a:t>
            </a:r>
            <a:br>
              <a:rPr lang="ru-RU" sz="4000" b="1" dirty="0">
                <a:cs typeface="Times New Roman" pitchFamily="18" charset="0"/>
              </a:rPr>
            </a:br>
            <a:r>
              <a:rPr lang="ru-RU" sz="3200" dirty="0">
                <a:cs typeface="Times New Roman" pitchFamily="18" charset="0"/>
              </a:rPr>
              <a:t>ИЗПЪЛНЕНИЕ ПЛАНА НА ПРИХОДИТЕ</a:t>
            </a:r>
            <a:endParaRPr lang="en-US" sz="3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37" name="Group 1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131848"/>
              </p:ext>
            </p:extLst>
          </p:nvPr>
        </p:nvGraphicFramePr>
        <p:xfrm>
          <a:off x="667480" y="2492896"/>
          <a:ext cx="8229672" cy="35204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38795"/>
                <a:gridCol w="1547653"/>
                <a:gridCol w="1688138"/>
                <a:gridCol w="1055086"/>
              </a:tblGrid>
              <a:tr h="543954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 показателите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2018г.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-ние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212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Годишен план 2018г.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към 31.12.2018 г.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7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bg-BG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bg-BG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bg-BG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42943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</a:t>
                      </a: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СОБСТВЕНИ ПРИХОДИ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3 611 751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3 647 525</a:t>
                      </a: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92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това число: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bg-BG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bg-BG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43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Данъчни приходи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1 270  500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1 593 948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125%</a:t>
                      </a: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98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Неданъчни приходи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2 341 251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2 053 577</a:t>
                      </a:r>
                    </a:p>
                  </a:txBody>
                  <a:tcPr marL="89321" marR="893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</a:p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9321" marR="893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62" name="Rectangle 128"/>
          <p:cNvSpPr>
            <a:spLocks noGrp="1"/>
          </p:cNvSpPr>
          <p:nvPr>
            <p:ph type="title"/>
          </p:nvPr>
        </p:nvSpPr>
        <p:spPr>
          <a:xfrm>
            <a:off x="703508" y="1628800"/>
            <a:ext cx="8215370" cy="936104"/>
          </a:xfrm>
        </p:spPr>
        <p:txBody>
          <a:bodyPr>
            <a:normAutofit/>
          </a:bodyPr>
          <a:lstStyle/>
          <a:p>
            <a:pPr algn="ctr"/>
            <a:r>
              <a:rPr lang="bg-BG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СОБСТВЕНИ ПРИХОДИ</a:t>
            </a:r>
          </a:p>
        </p:txBody>
      </p:sp>
      <p:sp>
        <p:nvSpPr>
          <p:cNvPr id="5" name="Заглавие 1"/>
          <p:cNvSpPr>
            <a:spLocks/>
          </p:cNvSpPr>
          <p:nvPr/>
        </p:nvSpPr>
        <p:spPr bwMode="auto">
          <a:xfrm>
            <a:off x="714348" y="214290"/>
            <a:ext cx="81359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cs typeface="Times New Roman" pitchFamily="18" charset="0"/>
              </a:rPr>
              <a:t>І. ПРИХОДИ </a:t>
            </a:r>
            <a:r>
              <a:rPr lang="ru-RU" sz="4000" b="1" dirty="0" smtClean="0">
                <a:cs typeface="Times New Roman" pitchFamily="18" charset="0"/>
              </a:rPr>
              <a:t>2018 </a:t>
            </a:r>
            <a:r>
              <a:rPr lang="ru-RU" sz="4000" b="1" dirty="0">
                <a:cs typeface="Times New Roman" pitchFamily="18" charset="0"/>
              </a:rPr>
              <a:t>г.</a:t>
            </a:r>
            <a:br>
              <a:rPr lang="ru-RU" sz="4000" b="1" dirty="0">
                <a:cs typeface="Times New Roman" pitchFamily="18" charset="0"/>
              </a:rPr>
            </a:br>
            <a:r>
              <a:rPr lang="ru-RU" sz="3200" dirty="0">
                <a:cs typeface="Times New Roman" pitchFamily="18" charset="0"/>
              </a:rPr>
              <a:t>ИЗПЪЛНЕНИЕ ПЛАНА НА ПРИХОДИТЕ</a:t>
            </a:r>
            <a:endParaRPr lang="en-US" sz="3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Данъчни приходи</a:t>
            </a:r>
          </a:p>
        </p:txBody>
      </p:sp>
      <p:graphicFrame>
        <p:nvGraphicFramePr>
          <p:cNvPr id="73901" name="Group 17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15089895"/>
              </p:ext>
            </p:extLst>
          </p:nvPr>
        </p:nvGraphicFramePr>
        <p:xfrm>
          <a:off x="500034" y="1357299"/>
          <a:ext cx="8320116" cy="50965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087157"/>
                <a:gridCol w="1310650"/>
                <a:gridCol w="1357682"/>
                <a:gridCol w="1564627"/>
              </a:tblGrid>
              <a:tr h="592814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 показателите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2018г.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39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007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Окончателен годишен  патентен данък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43 978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3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Данък върху недвижими имоти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465 000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584 743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78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Данък върху превозните средства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566 397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00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Д-к </a:t>
                      </a:r>
                      <a:r>
                        <a:rPr kumimoji="0" lang="bg-BG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придобив</a:t>
                      </a: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bg-BG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</a:t>
                      </a: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по дарение и </a:t>
                      </a:r>
                      <a:r>
                        <a:rPr kumimoji="0" lang="bg-BG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възм</a:t>
                      </a: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.начин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280 000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397 858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3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Туристически данък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3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 данъци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33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Всичко: Данъчни приходи</a:t>
                      </a:r>
                      <a:endParaRPr kumimoji="0" 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1 270  500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1 593 948</a:t>
                      </a:r>
                    </a:p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82633"/>
          </a:xfrm>
        </p:spPr>
        <p:txBody>
          <a:bodyPr/>
          <a:lstStyle/>
          <a:p>
            <a:r>
              <a:rPr lang="bg-BG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Неданъчни приходи</a:t>
            </a:r>
          </a:p>
        </p:txBody>
      </p:sp>
      <p:graphicFrame>
        <p:nvGraphicFramePr>
          <p:cNvPr id="76065" name="Group 28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02284682"/>
              </p:ext>
            </p:extLst>
          </p:nvPr>
        </p:nvGraphicFramePr>
        <p:xfrm>
          <a:off x="500034" y="1142984"/>
          <a:ext cx="8197878" cy="3914236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627120"/>
                <a:gridCol w="1121200"/>
                <a:gridCol w="1148082"/>
                <a:gridCol w="1301476"/>
              </a:tblGrid>
              <a:tr h="627953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 показателите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2018г.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Изпълне</a:t>
                      </a: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830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kumimoji="0" 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Приходи и доходи от собственост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584 569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83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Общински такси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1 511 741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1337 609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83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Глоби, санкции и наказателни лихви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137 316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83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Други неданъчни приходи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9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V. Вноски ДДС и  данъци върху продажбите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- 84 387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83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VI.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Постъпления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продажби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395 000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64 075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Всичко: НЕДАНЪЧНИ ПРИХОДИ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2 341 251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2 053 577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ито място">
  <a:themeElements>
    <a:clrScheme name="Открито място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ито място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ито място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11712</TotalTime>
  <Words>2324</Words>
  <Application>Microsoft Office PowerPoint</Application>
  <PresentationFormat>Презентация на цял екран (4:3)</PresentationFormat>
  <Paragraphs>825</Paragraphs>
  <Slides>33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33</vt:i4>
      </vt:variant>
    </vt:vector>
  </HeadingPairs>
  <TitlesOfParts>
    <vt:vector size="34" baseType="lpstr">
      <vt:lpstr>Открито място</vt:lpstr>
      <vt:lpstr>Презентация на PowerPoint</vt:lpstr>
      <vt:lpstr>Презентация на PowerPoint</vt:lpstr>
      <vt:lpstr>По териториален и функционален признак в структурата на Община Лом са включени разпоредители с бюджетни кредити</vt:lpstr>
      <vt:lpstr>През 2018 г. бюджетът на община Лом беше актуализиран по нормативен път предвиден в Закона за държавния бюджет на Република България за 2018 г. и Закона за публичните финанси  Първоначален одобрен бюджет                 -   19 704 892 лв.  Корекции от Централен бюджет               -       9 546 244 лв.  Уточнен годишен Бюджет за 2018 г.          -   29 251 136 лв.  </vt:lpstr>
      <vt:lpstr>Презентация на PowerPoint</vt:lpstr>
      <vt:lpstr>Презентация на PowerPoint</vt:lpstr>
      <vt:lpstr>СОБСТВЕНИ ПРИХОДИ</vt:lpstr>
      <vt:lpstr>Данъчни приходи</vt:lpstr>
      <vt:lpstr>Неданъчни приходи</vt:lpstr>
      <vt:lpstr>ІІ. РАЗХОДИ 2018 г. ИЗПЪЛНЕНИЕ ПЛАНА НА РАЗХОДИТЕ</vt:lpstr>
      <vt:lpstr>ИЗПЪЛНЕНИЕ НА РАЗХОДИТЕ ПО ФУНКЦИИ </vt:lpstr>
      <vt:lpstr>Презентация на PowerPoint</vt:lpstr>
      <vt:lpstr>Функция II. Отбрана и сигурност</vt:lpstr>
      <vt:lpstr>Функция III. Образование</vt:lpstr>
      <vt:lpstr>Функция IV. Здравеопазване</vt:lpstr>
      <vt:lpstr>Функция V. Социално осигуряване</vt:lpstr>
      <vt:lpstr>Презентация на PowerPoint</vt:lpstr>
      <vt:lpstr>Функция VI. Жилищтно строителство, благоустройство, опазване на околна среда</vt:lpstr>
      <vt:lpstr>Функция VII. Почивно дело, култура</vt:lpstr>
      <vt:lpstr>Функция VIII.  Икономически дейности</vt:lpstr>
      <vt:lpstr>Функция IX. Разходи некласифицирани в други функции</vt:lpstr>
      <vt:lpstr>ОБЩИНСКИ ДЪЛГ КЪМ 31.12.2018 г.</vt:lpstr>
      <vt:lpstr>ИЗВЪРШЕНИТЕ КАПИТАЛОВИ РАЗХОДИ ЗА  2018 ГОДИНА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Стефи</dc:creator>
  <cp:lastModifiedBy>Hristlena Zvetaniova</cp:lastModifiedBy>
  <cp:revision>506</cp:revision>
  <cp:lastPrinted>2019-07-12T08:28:44Z</cp:lastPrinted>
  <dcterms:created xsi:type="dcterms:W3CDTF">2013-02-01T18:46:18Z</dcterms:created>
  <dcterms:modified xsi:type="dcterms:W3CDTF">2019-07-12T13:02:59Z</dcterms:modified>
</cp:coreProperties>
</file>