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1" r:id="rId4"/>
    <p:sldId id="262" r:id="rId5"/>
    <p:sldId id="281" r:id="rId6"/>
    <p:sldId id="263" r:id="rId7"/>
    <p:sldId id="264" r:id="rId8"/>
    <p:sldId id="266" r:id="rId9"/>
    <p:sldId id="282" r:id="rId10"/>
    <p:sldId id="272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8" r:id="rId23"/>
    <p:sldId id="287" r:id="rId24"/>
    <p:sldId id="280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442F1AB8-2B01-464E-B902-1F1D6360AD0B}">
          <p14:sldIdLst>
            <p14:sldId id="256"/>
            <p14:sldId id="259"/>
            <p14:sldId id="261"/>
          </p14:sldIdLst>
        </p14:section>
        <p14:section name="Неозаглавена секция" id="{39EC06B2-6704-4447-B4BD-0588E35AD987}">
          <p14:sldIdLst>
            <p14:sldId id="262"/>
            <p14:sldId id="281"/>
            <p14:sldId id="263"/>
            <p14:sldId id="264"/>
            <p14:sldId id="266"/>
            <p14:sldId id="282"/>
            <p14:sldId id="272"/>
            <p14:sldId id="267"/>
            <p14:sldId id="269"/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8"/>
            <p14:sldId id="287"/>
            <p14:sldId id="280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80B"/>
    <a:srgbClr val="86ECC8"/>
    <a:srgbClr val="33CCFF"/>
    <a:srgbClr val="709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ен стил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 с тема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 с тема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29" autoAdjust="0"/>
  </p:normalViewPr>
  <p:slideViewPr>
    <p:cSldViewPr>
      <p:cViewPr varScale="1">
        <p:scale>
          <a:sx n="48" d="100"/>
          <a:sy n="48" d="100"/>
        </p:scale>
        <p:origin x="-68" y="-3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93678097069675"/>
          <c:y val="4.2916858444299842E-2"/>
          <c:w val="0.85902230971128613"/>
          <c:h val="0.550609654482835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Патентен данък</c:v>
                </c:pt>
                <c:pt idx="1">
                  <c:v>ДНИ</c:v>
                </c:pt>
                <c:pt idx="2">
                  <c:v>ДМПС</c:v>
                </c:pt>
                <c:pt idx="3">
                  <c:v>Данък  придобиване </c:v>
                </c:pt>
                <c:pt idx="4">
                  <c:v>Туристически данък</c:v>
                </c:pt>
                <c:pt idx="5">
                  <c:v>Други данъци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40261</c:v>
                </c:pt>
                <c:pt idx="1">
                  <c:v>257641</c:v>
                </c:pt>
                <c:pt idx="2">
                  <c:v>172000</c:v>
                </c:pt>
                <c:pt idx="3">
                  <c:v>248000</c:v>
                </c:pt>
                <c:pt idx="4">
                  <c:v>4000</c:v>
                </c:pt>
                <c:pt idx="5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Патентен данък</c:v>
                </c:pt>
                <c:pt idx="1">
                  <c:v>ДНИ</c:v>
                </c:pt>
                <c:pt idx="2">
                  <c:v>ДМПС</c:v>
                </c:pt>
                <c:pt idx="3">
                  <c:v>Данък  придобиване </c:v>
                </c:pt>
                <c:pt idx="4">
                  <c:v>Туристически данък</c:v>
                </c:pt>
                <c:pt idx="5">
                  <c:v>Други данъци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36039</c:v>
                </c:pt>
                <c:pt idx="1">
                  <c:v>435448</c:v>
                </c:pt>
                <c:pt idx="2">
                  <c:v>268827</c:v>
                </c:pt>
                <c:pt idx="3">
                  <c:v>568960</c:v>
                </c:pt>
                <c:pt idx="4">
                  <c:v>933</c:v>
                </c:pt>
                <c:pt idx="5">
                  <c:v>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540992"/>
        <c:axId val="169616512"/>
        <c:axId val="0"/>
      </c:bar3DChart>
      <c:catAx>
        <c:axId val="16954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69616512"/>
        <c:crosses val="autoZero"/>
        <c:auto val="1"/>
        <c:lblAlgn val="ctr"/>
        <c:lblOffset val="100"/>
        <c:noMultiLvlLbl val="0"/>
      </c:catAx>
      <c:valAx>
        <c:axId val="169616512"/>
        <c:scaling>
          <c:orientation val="minMax"/>
          <c:max val="5000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69540992"/>
        <c:crosses val="autoZero"/>
        <c:crossBetween val="between"/>
        <c:majorUnit val="50000"/>
        <c:minorUnit val="10000"/>
      </c:valAx>
    </c:plotArea>
    <c:legend>
      <c:legendPos val="r"/>
      <c:layout>
        <c:manualLayout>
          <c:xMode val="edge"/>
          <c:yMode val="edge"/>
          <c:x val="0.68302080295518619"/>
          <c:y val="0.85077985615977303"/>
          <c:w val="0.10096004658486221"/>
          <c:h val="0.13986184074785341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28322025159532"/>
          <c:y val="3.8625963481535082E-2"/>
          <c:w val="0.85871677974840466"/>
          <c:h val="0.465445810435065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Приходи от собственост</c:v>
                </c:pt>
                <c:pt idx="1">
                  <c:v>Общински такси</c:v>
                </c:pt>
                <c:pt idx="2">
                  <c:v>Глоби, санкции и наказателни лихви</c:v>
                </c:pt>
                <c:pt idx="3">
                  <c:v>Други неданъчни приходи</c:v>
                </c:pt>
                <c:pt idx="4">
                  <c:v>Постапления от продажби </c:v>
                </c:pt>
                <c:pt idx="5">
                  <c:v>Получени дарения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197000</c:v>
                </c:pt>
                <c:pt idx="1">
                  <c:v>1122135</c:v>
                </c:pt>
                <c:pt idx="2">
                  <c:v>64000</c:v>
                </c:pt>
                <c:pt idx="3">
                  <c:v>5302</c:v>
                </c:pt>
                <c:pt idx="4">
                  <c:v>200000</c:v>
                </c:pt>
                <c:pt idx="5">
                  <c:v>3200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Приходи от собственост</c:v>
                </c:pt>
                <c:pt idx="1">
                  <c:v>Общински такси</c:v>
                </c:pt>
                <c:pt idx="2">
                  <c:v>Глоби, санкции и наказателни лихви</c:v>
                </c:pt>
                <c:pt idx="3">
                  <c:v>Други неданъчни приходи</c:v>
                </c:pt>
                <c:pt idx="4">
                  <c:v>Постапления от продажби </c:v>
                </c:pt>
                <c:pt idx="5">
                  <c:v>Получени дарения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274852</c:v>
                </c:pt>
                <c:pt idx="1">
                  <c:v>1184646</c:v>
                </c:pt>
                <c:pt idx="2">
                  <c:v>102571</c:v>
                </c:pt>
                <c:pt idx="3">
                  <c:v>23831</c:v>
                </c:pt>
                <c:pt idx="4">
                  <c:v>136753</c:v>
                </c:pt>
                <c:pt idx="5">
                  <c:v>9896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441600"/>
        <c:axId val="172443136"/>
        <c:axId val="0"/>
      </c:bar3DChart>
      <c:catAx>
        <c:axId val="172441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2443136"/>
        <c:crosses val="autoZero"/>
        <c:auto val="1"/>
        <c:lblAlgn val="ctr"/>
        <c:lblOffset val="100"/>
        <c:noMultiLvlLbl val="0"/>
      </c:catAx>
      <c:valAx>
        <c:axId val="17244313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72441600"/>
        <c:crosses val="autoZero"/>
        <c:crossBetween val="between"/>
        <c:majorUnit val="200000"/>
      </c:valAx>
    </c:plotArea>
    <c:legend>
      <c:legendPos val="r"/>
      <c:layout>
        <c:manualLayout>
          <c:xMode val="edge"/>
          <c:yMode val="edge"/>
          <c:x val="0.86888500048605022"/>
          <c:y val="0.79459219872556008"/>
          <c:w val="0.10472264922150086"/>
          <c:h val="0.132301741247969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7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bubble3D val="0"/>
            <c:spPr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86ECC8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cat>
            <c:strRef>
              <c:f>Лист1!$A$2:$A$10</c:f>
              <c:strCache>
                <c:ptCount val="9"/>
                <c:pt idx="0">
                  <c:v>Общи държавни служби</c:v>
                </c:pt>
                <c:pt idx="1">
                  <c:v>Отбрана и сигурност </c:v>
                </c:pt>
                <c:pt idx="2">
                  <c:v>Образование</c:v>
                </c:pt>
                <c:pt idx="3">
                  <c:v>Здравеопазване</c:v>
                </c:pt>
                <c:pt idx="4">
                  <c:v>Социално осигуряване, подпомагане и грижи</c:v>
                </c:pt>
                <c:pt idx="5">
                  <c:v>Жил. строителство, БКС и опазване на околната среда</c:v>
                </c:pt>
                <c:pt idx="6">
                  <c:v>Почивно дело, култура и религиозни дейности</c:v>
                </c:pt>
                <c:pt idx="7">
                  <c:v>Икономически дейности и услуги</c:v>
                </c:pt>
                <c:pt idx="8">
                  <c:v>Разходи за лихви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1793046</c:v>
                </c:pt>
                <c:pt idx="1">
                  <c:v>200040</c:v>
                </c:pt>
                <c:pt idx="2">
                  <c:v>5758642</c:v>
                </c:pt>
                <c:pt idx="3">
                  <c:v>401495</c:v>
                </c:pt>
                <c:pt idx="4">
                  <c:v>2408207</c:v>
                </c:pt>
                <c:pt idx="5">
                  <c:v>1454712</c:v>
                </c:pt>
                <c:pt idx="6">
                  <c:v>638479</c:v>
                </c:pt>
                <c:pt idx="7">
                  <c:v>438945</c:v>
                </c:pt>
                <c:pt idx="8">
                  <c:v>155011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Общи държавни служби</c:v>
                </c:pt>
                <c:pt idx="1">
                  <c:v>Отбрана и сигурност </c:v>
                </c:pt>
                <c:pt idx="2">
                  <c:v>Образование</c:v>
                </c:pt>
                <c:pt idx="3">
                  <c:v>Здравеопазване</c:v>
                </c:pt>
                <c:pt idx="4">
                  <c:v>Социално осигуряване, подпомагане и грижи</c:v>
                </c:pt>
                <c:pt idx="5">
                  <c:v>Жил. строителство, БКС и опазване на околната среда</c:v>
                </c:pt>
                <c:pt idx="6">
                  <c:v>Почивно дело, култура и религиозни дейности</c:v>
                </c:pt>
                <c:pt idx="7">
                  <c:v>Икономически дейности и услуги</c:v>
                </c:pt>
                <c:pt idx="8">
                  <c:v>Разходи за лихви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37037037037035"/>
          <c:y val="1.016355325598744E-3"/>
          <c:w val="0.37345679012345678"/>
          <c:h val="0.98386627676289939"/>
        </c:manualLayout>
      </c:layout>
      <c:overlay val="0"/>
      <c:txPr>
        <a:bodyPr/>
        <a:lstStyle/>
        <a:p>
          <a:pPr>
            <a:defRPr b="1">
              <a:solidFill>
                <a:schemeClr val="bg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CC08E-0D9F-4E4F-9663-C6B32C5A7FC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CA405C5-FDEF-4586-8BC1-D976AC52BF4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18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g-BG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ОБЩИНА ЛОМ</a:t>
          </a:r>
          <a:endParaRPr lang="bg-BG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BF1C7A-A72F-44D9-AFEA-4245FCEA2EB2}" type="parTrans" cxnId="{FA29D8D8-FEDD-47F6-927F-7BE6108E71D5}">
      <dgm:prSet/>
      <dgm:spPr/>
      <dgm:t>
        <a:bodyPr/>
        <a:lstStyle/>
        <a:p>
          <a:endParaRPr lang="bg-BG" sz="2400"/>
        </a:p>
      </dgm:t>
    </dgm:pt>
    <dgm:pt modelId="{D106779F-9684-405A-8274-E88E6C84603D}" type="sibTrans" cxnId="{FA29D8D8-FEDD-47F6-927F-7BE6108E71D5}">
      <dgm:prSet/>
      <dgm:spPr/>
      <dgm:t>
        <a:bodyPr/>
        <a:lstStyle/>
        <a:p>
          <a:endParaRPr lang="bg-BG" sz="2400"/>
        </a:p>
      </dgm:t>
    </dgm:pt>
    <dgm:pt modelId="{8BA1FA16-98AE-445C-8340-877D29868E52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/>
            <a:t>Кметства</a:t>
          </a:r>
          <a:endParaRPr lang="bg-BG" sz="2400" b="1" dirty="0"/>
        </a:p>
      </dgm:t>
    </dgm:pt>
    <dgm:pt modelId="{56C56497-9920-4DE5-9147-BFDA2F2BC492}" type="parTrans" cxnId="{862F7AA4-1FDE-44AD-AF25-019C31AC1383}">
      <dgm:prSet/>
      <dgm:spPr/>
      <dgm:t>
        <a:bodyPr/>
        <a:lstStyle/>
        <a:p>
          <a:endParaRPr lang="bg-BG" sz="2400"/>
        </a:p>
      </dgm:t>
    </dgm:pt>
    <dgm:pt modelId="{43861209-D35A-42DC-9A99-AEF4864F1943}" type="sibTrans" cxnId="{862F7AA4-1FDE-44AD-AF25-019C31AC1383}">
      <dgm:prSet/>
      <dgm:spPr/>
      <dgm:t>
        <a:bodyPr/>
        <a:lstStyle/>
        <a:p>
          <a:endParaRPr lang="bg-BG" sz="2400"/>
        </a:p>
      </dgm:t>
    </dgm:pt>
    <dgm:pt modelId="{21039E43-5E71-4830-BEF7-FF12C9FD4573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/>
            <a:t>Детски градини и ясли</a:t>
          </a:r>
          <a:endParaRPr lang="bg-BG" sz="2400" b="1" dirty="0"/>
        </a:p>
      </dgm:t>
    </dgm:pt>
    <dgm:pt modelId="{D499543C-85CD-42D0-A446-28B8FFBD5FB5}" type="parTrans" cxnId="{1D6FCCE4-1ED4-4566-8F7D-BE0CDD4F6640}">
      <dgm:prSet/>
      <dgm:spPr/>
      <dgm:t>
        <a:bodyPr/>
        <a:lstStyle/>
        <a:p>
          <a:endParaRPr lang="bg-BG" sz="2400"/>
        </a:p>
      </dgm:t>
    </dgm:pt>
    <dgm:pt modelId="{CF60FC94-F8F9-47AC-95E6-AA6B802949B7}" type="sibTrans" cxnId="{1D6FCCE4-1ED4-4566-8F7D-BE0CDD4F6640}">
      <dgm:prSet/>
      <dgm:spPr/>
      <dgm:t>
        <a:bodyPr/>
        <a:lstStyle/>
        <a:p>
          <a:endParaRPr lang="bg-BG" sz="2400"/>
        </a:p>
      </dgm:t>
    </dgm:pt>
    <dgm:pt modelId="{5D663455-EEB3-4D13-8C38-51ED85FB687D}">
      <dgm:prSet phldrT="[Текст]" phldr="1"/>
      <dgm:spPr/>
      <dgm:t>
        <a:bodyPr/>
        <a:lstStyle/>
        <a:p>
          <a:endParaRPr lang="bg-BG" sz="2400"/>
        </a:p>
      </dgm:t>
    </dgm:pt>
    <dgm:pt modelId="{E537C1EF-E5EC-42DD-89AB-C2762D2437D4}" type="parTrans" cxnId="{1D4EEA7A-7E6C-47E5-B944-18F9F01E6AE5}">
      <dgm:prSet/>
      <dgm:spPr/>
      <dgm:t>
        <a:bodyPr/>
        <a:lstStyle/>
        <a:p>
          <a:endParaRPr lang="bg-BG" sz="2400"/>
        </a:p>
      </dgm:t>
    </dgm:pt>
    <dgm:pt modelId="{CCE16D48-8029-459B-8C65-3ACE433713D7}" type="sibTrans" cxnId="{1D4EEA7A-7E6C-47E5-B944-18F9F01E6AE5}">
      <dgm:prSet/>
      <dgm:spPr/>
      <dgm:t>
        <a:bodyPr/>
        <a:lstStyle/>
        <a:p>
          <a:endParaRPr lang="bg-BG" sz="2400"/>
        </a:p>
      </dgm:t>
    </dgm:pt>
    <dgm:pt modelId="{E0893230-552B-4718-90C5-65E585A857EF}">
      <dgm:prSet phldrT="[Текст]"/>
      <dgm:spPr/>
      <dgm:t>
        <a:bodyPr/>
        <a:lstStyle/>
        <a:p>
          <a:endParaRPr lang="bg-BG"/>
        </a:p>
      </dgm:t>
    </dgm:pt>
    <dgm:pt modelId="{C2D74CF8-DFF4-475A-BCBE-6429300A5B92}" type="parTrans" cxnId="{67943AF7-B967-44AC-94EB-A2742F317ADE}">
      <dgm:prSet/>
      <dgm:spPr/>
      <dgm:t>
        <a:bodyPr/>
        <a:lstStyle/>
        <a:p>
          <a:endParaRPr lang="bg-BG" sz="2400"/>
        </a:p>
      </dgm:t>
    </dgm:pt>
    <dgm:pt modelId="{79F2D7B3-5DBB-4235-8E53-3716E8FD018A}" type="sibTrans" cxnId="{67943AF7-B967-44AC-94EB-A2742F317ADE}">
      <dgm:prSet/>
      <dgm:spPr/>
      <dgm:t>
        <a:bodyPr/>
        <a:lstStyle/>
        <a:p>
          <a:endParaRPr lang="bg-BG" sz="2400"/>
        </a:p>
      </dgm:t>
    </dgm:pt>
    <dgm:pt modelId="{47716453-F032-4282-A6FA-1EF5259DEA2C}">
      <dgm:prSet phldrT="[Текст]"/>
      <dgm:spPr/>
      <dgm:t>
        <a:bodyPr/>
        <a:lstStyle/>
        <a:p>
          <a:endParaRPr lang="bg-BG"/>
        </a:p>
      </dgm:t>
    </dgm:pt>
    <dgm:pt modelId="{3A3F7CD4-DD34-41CB-857B-C97EEC644447}" type="parTrans" cxnId="{3DA85BAA-9264-463D-9209-8E04A769644D}">
      <dgm:prSet/>
      <dgm:spPr/>
      <dgm:t>
        <a:bodyPr/>
        <a:lstStyle/>
        <a:p>
          <a:endParaRPr lang="bg-BG" sz="2400"/>
        </a:p>
      </dgm:t>
    </dgm:pt>
    <dgm:pt modelId="{803CF7D3-0D0E-409C-8E83-95CE5700A139}" type="sibTrans" cxnId="{3DA85BAA-9264-463D-9209-8E04A769644D}">
      <dgm:prSet/>
      <dgm:spPr/>
      <dgm:t>
        <a:bodyPr/>
        <a:lstStyle/>
        <a:p>
          <a:endParaRPr lang="bg-BG" sz="2400"/>
        </a:p>
      </dgm:t>
    </dgm:pt>
    <dgm:pt modelId="{D4BEE7A9-80B6-4729-B68A-99314FA6B417}">
      <dgm:prSet phldrT="[Текст]"/>
      <dgm:spPr/>
      <dgm:t>
        <a:bodyPr/>
        <a:lstStyle/>
        <a:p>
          <a:endParaRPr lang="bg-BG"/>
        </a:p>
      </dgm:t>
    </dgm:pt>
    <dgm:pt modelId="{F39929FB-E39B-4FFC-8E9A-B9CD797739C7}" type="parTrans" cxnId="{135EEEA6-63A0-4BAB-81F7-638BB7AD1157}">
      <dgm:prSet/>
      <dgm:spPr/>
      <dgm:t>
        <a:bodyPr/>
        <a:lstStyle/>
        <a:p>
          <a:endParaRPr lang="bg-BG" sz="2400"/>
        </a:p>
      </dgm:t>
    </dgm:pt>
    <dgm:pt modelId="{957DB87F-123B-4B51-8A31-9F4503220BAE}" type="sibTrans" cxnId="{135EEEA6-63A0-4BAB-81F7-638BB7AD1157}">
      <dgm:prSet/>
      <dgm:spPr/>
      <dgm:t>
        <a:bodyPr/>
        <a:lstStyle/>
        <a:p>
          <a:endParaRPr lang="bg-BG" sz="2400"/>
        </a:p>
      </dgm:t>
    </dgm:pt>
    <dgm:pt modelId="{2D0A392A-4864-4470-A259-7160C2E94526}">
      <dgm:prSet phldrT="[Текст]"/>
      <dgm:spPr/>
      <dgm:t>
        <a:bodyPr/>
        <a:lstStyle/>
        <a:p>
          <a:endParaRPr lang="bg-BG"/>
        </a:p>
      </dgm:t>
    </dgm:pt>
    <dgm:pt modelId="{B785E504-2FDE-4F20-90A3-198EA7222702}" type="parTrans" cxnId="{A717B714-190E-43B3-9C46-D0E329EDC498}">
      <dgm:prSet/>
      <dgm:spPr/>
      <dgm:t>
        <a:bodyPr/>
        <a:lstStyle/>
        <a:p>
          <a:endParaRPr lang="bg-BG" sz="2400"/>
        </a:p>
      </dgm:t>
    </dgm:pt>
    <dgm:pt modelId="{E4FD8CB1-2A10-4B38-9BD9-621072826078}" type="sibTrans" cxnId="{A717B714-190E-43B3-9C46-D0E329EDC498}">
      <dgm:prSet/>
      <dgm:spPr/>
      <dgm:t>
        <a:bodyPr/>
        <a:lstStyle/>
        <a:p>
          <a:endParaRPr lang="bg-BG" sz="2400"/>
        </a:p>
      </dgm:t>
    </dgm:pt>
    <dgm:pt modelId="{78D2CF92-901E-4E24-9CC2-49335EC98961}">
      <dgm:prSet phldrT="[Текст]"/>
      <dgm:spPr/>
      <dgm:t>
        <a:bodyPr/>
        <a:lstStyle/>
        <a:p>
          <a:endParaRPr lang="bg-BG"/>
        </a:p>
      </dgm:t>
    </dgm:pt>
    <dgm:pt modelId="{920E44D3-5176-4BBF-A788-66638BC2959F}" type="parTrans" cxnId="{29C2F53C-BA6C-4B42-BBFC-20965B795D78}">
      <dgm:prSet/>
      <dgm:spPr/>
      <dgm:t>
        <a:bodyPr/>
        <a:lstStyle/>
        <a:p>
          <a:endParaRPr lang="bg-BG" sz="2400"/>
        </a:p>
      </dgm:t>
    </dgm:pt>
    <dgm:pt modelId="{BC2FF37E-2AAA-4654-8CD7-3990E17A4938}" type="sibTrans" cxnId="{29C2F53C-BA6C-4B42-BBFC-20965B795D78}">
      <dgm:prSet/>
      <dgm:spPr/>
      <dgm:t>
        <a:bodyPr/>
        <a:lstStyle/>
        <a:p>
          <a:endParaRPr lang="bg-BG" sz="2400"/>
        </a:p>
      </dgm:t>
    </dgm:pt>
    <dgm:pt modelId="{D84D70B3-028C-4C77-965F-1F8E577EA27A}">
      <dgm:prSet phldrT="[Текст]"/>
      <dgm:spPr/>
      <dgm:t>
        <a:bodyPr/>
        <a:lstStyle/>
        <a:p>
          <a:endParaRPr lang="bg-BG" sz="2400" dirty="0"/>
        </a:p>
      </dgm:t>
    </dgm:pt>
    <dgm:pt modelId="{614154C0-F839-4AFC-84F0-06FE69E0B0BA}" type="parTrans" cxnId="{2D3C1C3E-BBB2-4BC7-8437-0F3805D2E691}">
      <dgm:prSet/>
      <dgm:spPr/>
      <dgm:t>
        <a:bodyPr/>
        <a:lstStyle/>
        <a:p>
          <a:endParaRPr lang="bg-BG" sz="2400"/>
        </a:p>
      </dgm:t>
    </dgm:pt>
    <dgm:pt modelId="{4ADE2D6A-8BFC-46EE-B60C-C210C47C33EE}" type="sibTrans" cxnId="{2D3C1C3E-BBB2-4BC7-8437-0F3805D2E691}">
      <dgm:prSet/>
      <dgm:spPr/>
      <dgm:t>
        <a:bodyPr/>
        <a:lstStyle/>
        <a:p>
          <a:endParaRPr lang="bg-BG" sz="2400"/>
        </a:p>
      </dgm:t>
    </dgm:pt>
    <dgm:pt modelId="{4FC1920D-6A26-43FF-AE02-C73FB7F1841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/>
            <a:t>Домашен социален патронаж</a:t>
          </a:r>
          <a:endParaRPr lang="bg-BG" sz="2400" b="1" dirty="0"/>
        </a:p>
      </dgm:t>
    </dgm:pt>
    <dgm:pt modelId="{52832FDA-D588-42FD-A815-BE1E626C85BB}" type="parTrans" cxnId="{508E94AE-C4FA-41BD-B245-A04B8AC96D89}">
      <dgm:prSet/>
      <dgm:spPr/>
      <dgm:t>
        <a:bodyPr/>
        <a:lstStyle/>
        <a:p>
          <a:endParaRPr lang="bg-BG" sz="2400"/>
        </a:p>
      </dgm:t>
    </dgm:pt>
    <dgm:pt modelId="{15861EF0-3495-4DEA-8A1E-F4768DCF3DEF}" type="sibTrans" cxnId="{508E94AE-C4FA-41BD-B245-A04B8AC96D89}">
      <dgm:prSet/>
      <dgm:spPr/>
      <dgm:t>
        <a:bodyPr/>
        <a:lstStyle/>
        <a:p>
          <a:endParaRPr lang="bg-BG" sz="2400"/>
        </a:p>
      </dgm:t>
    </dgm:pt>
    <dgm:pt modelId="{AE491004-A6E5-416D-93A7-9991FB2F6977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Основни и средни училища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C4EE55-4C0C-4309-B7D9-3E7F9463E961}" type="parTrans" cxnId="{2557C52D-20EF-4C2E-8518-8D65F6FD6DA7}">
      <dgm:prSet/>
      <dgm:spPr/>
      <dgm:t>
        <a:bodyPr/>
        <a:lstStyle/>
        <a:p>
          <a:endParaRPr lang="bg-BG" sz="2400"/>
        </a:p>
      </dgm:t>
    </dgm:pt>
    <dgm:pt modelId="{5D99C94E-D228-467F-BCBD-5A7F9095AC98}" type="sibTrans" cxnId="{2557C52D-20EF-4C2E-8518-8D65F6FD6DA7}">
      <dgm:prSet/>
      <dgm:spPr/>
      <dgm:t>
        <a:bodyPr/>
        <a:lstStyle/>
        <a:p>
          <a:endParaRPr lang="bg-BG" sz="2400"/>
        </a:p>
      </dgm:t>
    </dgm:pt>
    <dgm:pt modelId="{7B0231DA-5D25-41DC-ABAA-0D3FB339ABA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 „Чистота – Лом“</a:t>
          </a:r>
          <a:endParaRPr lang="bg-BG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F4F78-4393-4D78-8F19-AEDCF70B588B}" type="parTrans" cxnId="{A5D6B6AF-5230-441A-B518-58918ABE5D9B}">
      <dgm:prSet/>
      <dgm:spPr/>
      <dgm:t>
        <a:bodyPr/>
        <a:lstStyle/>
        <a:p>
          <a:endParaRPr lang="bg-BG" sz="2400"/>
        </a:p>
      </dgm:t>
    </dgm:pt>
    <dgm:pt modelId="{6270B6BA-0C1A-4272-88B5-ACAEC1BAC089}" type="sibTrans" cxnId="{A5D6B6AF-5230-441A-B518-58918ABE5D9B}">
      <dgm:prSet/>
      <dgm:spPr/>
      <dgm:t>
        <a:bodyPr/>
        <a:lstStyle/>
        <a:p>
          <a:endParaRPr lang="bg-BG" sz="2400"/>
        </a:p>
      </dgm:t>
    </dgm:pt>
    <dgm:pt modelId="{4D371020-340B-4424-8F56-96F0BE75A5EC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isometricOffAxis2Left">
            <a:rot lat="0" lon="2100000" rev="0"/>
          </a:camera>
          <a:lightRig rig="threePt" dir="t"/>
        </a:scene3d>
        <a:sp3d z="69850"/>
      </dgm:spPr>
      <dgm:t>
        <a:bodyPr/>
        <a:lstStyle/>
        <a:p>
          <a:r>
            <a:rPr lang="bg-BG" sz="2400" b="1" dirty="0" smtClean="0"/>
            <a:t>Общински музей</a:t>
          </a:r>
          <a:endParaRPr lang="bg-BG" sz="2400" b="1" dirty="0"/>
        </a:p>
      </dgm:t>
    </dgm:pt>
    <dgm:pt modelId="{1656EA45-F34A-4044-A8E8-7E0869D3F54B}" type="parTrans" cxnId="{8280992A-ECC3-4167-8FAD-AD3F11FCA5EE}">
      <dgm:prSet/>
      <dgm:spPr/>
      <dgm:t>
        <a:bodyPr/>
        <a:lstStyle/>
        <a:p>
          <a:endParaRPr lang="bg-BG" sz="2400"/>
        </a:p>
      </dgm:t>
    </dgm:pt>
    <dgm:pt modelId="{F42F67BF-CB2E-4E87-BC86-740ED9D763C5}" type="sibTrans" cxnId="{8280992A-ECC3-4167-8FAD-AD3F11FCA5EE}">
      <dgm:prSet/>
      <dgm:spPr/>
      <dgm:t>
        <a:bodyPr/>
        <a:lstStyle/>
        <a:p>
          <a:endParaRPr lang="bg-BG" sz="2400"/>
        </a:p>
      </dgm:t>
    </dgm:pt>
    <dgm:pt modelId="{A844B6A0-1066-4EB4-A17C-18D3325A176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/>
            <a:t>Домове за деца и възрастни</a:t>
          </a:r>
          <a:endParaRPr lang="bg-BG" sz="2400" b="1" dirty="0"/>
        </a:p>
      </dgm:t>
    </dgm:pt>
    <dgm:pt modelId="{7B03DEE5-6E59-4941-B7F6-BE1160C4B3C9}" type="parTrans" cxnId="{9B28220E-152D-446E-8505-953CAF78499B}">
      <dgm:prSet/>
      <dgm:spPr/>
      <dgm:t>
        <a:bodyPr/>
        <a:lstStyle/>
        <a:p>
          <a:endParaRPr lang="en-US"/>
        </a:p>
      </dgm:t>
    </dgm:pt>
    <dgm:pt modelId="{18ABAB74-72FA-47D6-841D-F984F1AEC7C8}" type="sibTrans" cxnId="{9B28220E-152D-446E-8505-953CAF78499B}">
      <dgm:prSet/>
      <dgm:spPr/>
      <dgm:t>
        <a:bodyPr/>
        <a:lstStyle/>
        <a:p>
          <a:endParaRPr lang="en-US"/>
        </a:p>
      </dgm:t>
    </dgm:pt>
    <dgm:pt modelId="{6F1EF292-4383-4CAC-8075-3C4B1D8AAE2D}" type="pres">
      <dgm:prSet presAssocID="{52ACC08E-0D9F-4E4F-9663-C6B32C5A7F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DFB9F41-CA14-44B5-A5E5-8E44F569BA4E}" type="pres">
      <dgm:prSet presAssocID="{52ACC08E-0D9F-4E4F-9663-C6B32C5A7FC8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0D2D8FF4-6C28-49D4-B258-E2AC4295C94A}" type="pres">
      <dgm:prSet presAssocID="{6CA405C5-FDEF-4586-8BC1-D976AC52BF47}" presName="centerShape" presStyleLbl="vennNode1" presStyleIdx="0" presStyleCnt="8" custScaleX="135686" custScaleY="90184" custLinFactNeighborX="5419" custLinFactNeighborY="-4564"/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7C405B0F-0C26-4D41-9472-3DF44918FC31}" type="pres">
      <dgm:prSet presAssocID="{8BA1FA16-98AE-445C-8340-877D29868E52}" presName="node" presStyleLbl="vennNode1" presStyleIdx="1" presStyleCnt="8" custScaleX="180274" custRadScaleRad="128316" custRadScaleInc="-8806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49DDB7-DC1C-4D47-AD9A-2A6BD431CF3C}" type="pres">
      <dgm:prSet presAssocID="{21039E43-5E71-4830-BEF7-FF12C9FD4573}" presName="node" presStyleLbl="vennNode1" presStyleIdx="2" presStyleCnt="8" custScaleX="180274" custRadScaleRad="170364" custRadScaleInc="4579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442733-2D80-4632-B7E2-AD4520291AC0}" type="pres">
      <dgm:prSet presAssocID="{4FC1920D-6A26-43FF-AE02-C73FB7F1841D}" presName="node" presStyleLbl="vennNode1" presStyleIdx="3" presStyleCnt="8" custScaleX="180274" custRadScaleRad="96414" custRadScaleInc="10913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7EE0F7-7376-420A-A2EA-0F98E8F2EFCB}" type="pres">
      <dgm:prSet presAssocID="{AE491004-A6E5-416D-93A7-9991FB2F6977}" presName="node" presStyleLbl="vennNode1" presStyleIdx="4" presStyleCnt="8" custScaleX="180274" custScaleY="98331" custRadScaleRad="170130" custRadScaleInc="-9636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ADB175-EB26-4A63-A2B2-EE07E6AB91FB}" type="pres">
      <dgm:prSet presAssocID="{7B0231DA-5D25-41DC-ABAA-0D3FB339ABAD}" presName="node" presStyleLbl="vennNode1" presStyleIdx="5" presStyleCnt="8" custScaleX="180274" custScaleY="98331" custRadScaleRad="129116" custRadScaleInc="13109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717A0D-DDFF-4A10-B35D-B9ADA3A4D6E5}" type="pres">
      <dgm:prSet presAssocID="{4D371020-340B-4424-8F56-96F0BE75A5EC}" presName="node" presStyleLbl="vennNode1" presStyleIdx="6" presStyleCnt="8" custScaleX="185738" custRadScaleRad="128724" custRadScaleInc="-4241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0B4DB9-5EB5-4757-B7C0-33918D24A204}" type="pres">
      <dgm:prSet presAssocID="{A844B6A0-1066-4EB4-A17C-18D3325A176D}" presName="node" presStyleLbl="vennNode1" presStyleIdx="7" presStyleCnt="8" custScaleX="180274" custRadScaleRad="112706" custRadScaleInc="156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BD11BD-DC26-43BE-85C9-EF49686544D2}" type="presOf" srcId="{6CA405C5-FDEF-4586-8BC1-D976AC52BF47}" destId="{0D2D8FF4-6C28-49D4-B258-E2AC4295C94A}" srcOrd="0" destOrd="0" presId="urn:microsoft.com/office/officeart/2005/8/layout/radial3"/>
    <dgm:cxn modelId="{135EEEA6-63A0-4BAB-81F7-638BB7AD1157}" srcId="{47716453-F032-4282-A6FA-1EF5259DEA2C}" destId="{D4BEE7A9-80B6-4729-B68A-99314FA6B417}" srcOrd="0" destOrd="0" parTransId="{F39929FB-E39B-4FFC-8E9A-B9CD797739C7}" sibTransId="{957DB87F-123B-4B51-8A31-9F4503220BAE}"/>
    <dgm:cxn modelId="{29C2F53C-BA6C-4B42-BBFC-20965B795D78}" srcId="{52ACC08E-0D9F-4E4F-9663-C6B32C5A7FC8}" destId="{78D2CF92-901E-4E24-9CC2-49335EC98961}" srcOrd="3" destOrd="0" parTransId="{920E44D3-5176-4BBF-A788-66638BC2959F}" sibTransId="{BC2FF37E-2AAA-4654-8CD7-3990E17A4938}"/>
    <dgm:cxn modelId="{862F7AA4-1FDE-44AD-AF25-019C31AC1383}" srcId="{6CA405C5-FDEF-4586-8BC1-D976AC52BF47}" destId="{8BA1FA16-98AE-445C-8340-877D29868E52}" srcOrd="0" destOrd="0" parTransId="{56C56497-9920-4DE5-9147-BFDA2F2BC492}" sibTransId="{43861209-D35A-42DC-9A99-AEF4864F1943}"/>
    <dgm:cxn modelId="{2D3C1C3E-BBB2-4BC7-8437-0F3805D2E691}" srcId="{52ACC08E-0D9F-4E4F-9663-C6B32C5A7FC8}" destId="{D84D70B3-028C-4C77-965F-1F8E577EA27A}" srcOrd="4" destOrd="0" parTransId="{614154C0-F839-4AFC-84F0-06FE69E0B0BA}" sibTransId="{4ADE2D6A-8BFC-46EE-B60C-C210C47C33EE}"/>
    <dgm:cxn modelId="{67943AF7-B967-44AC-94EB-A2742F317ADE}" srcId="{52ACC08E-0D9F-4E4F-9663-C6B32C5A7FC8}" destId="{E0893230-552B-4718-90C5-65E585A857EF}" srcOrd="1" destOrd="0" parTransId="{C2D74CF8-DFF4-475A-BCBE-6429300A5B92}" sibTransId="{79F2D7B3-5DBB-4235-8E53-3716E8FD018A}"/>
    <dgm:cxn modelId="{8280992A-ECC3-4167-8FAD-AD3F11FCA5EE}" srcId="{6CA405C5-FDEF-4586-8BC1-D976AC52BF47}" destId="{4D371020-340B-4424-8F56-96F0BE75A5EC}" srcOrd="5" destOrd="0" parTransId="{1656EA45-F34A-4044-A8E8-7E0869D3F54B}" sibTransId="{F42F67BF-CB2E-4E87-BC86-740ED9D763C5}"/>
    <dgm:cxn modelId="{FA29D8D8-FEDD-47F6-927F-7BE6108E71D5}" srcId="{52ACC08E-0D9F-4E4F-9663-C6B32C5A7FC8}" destId="{6CA405C5-FDEF-4586-8BC1-D976AC52BF47}" srcOrd="0" destOrd="0" parTransId="{F2BF1C7A-A72F-44D9-AFEA-4245FCEA2EB2}" sibTransId="{D106779F-9684-405A-8274-E88E6C84603D}"/>
    <dgm:cxn modelId="{A717B714-190E-43B3-9C46-D0E329EDC498}" srcId="{47716453-F032-4282-A6FA-1EF5259DEA2C}" destId="{2D0A392A-4864-4470-A259-7160C2E94526}" srcOrd="1" destOrd="0" parTransId="{B785E504-2FDE-4F20-90A3-198EA7222702}" sibTransId="{E4FD8CB1-2A10-4B38-9BD9-621072826078}"/>
    <dgm:cxn modelId="{1D6FCCE4-1ED4-4566-8F7D-BE0CDD4F6640}" srcId="{6CA405C5-FDEF-4586-8BC1-D976AC52BF47}" destId="{21039E43-5E71-4830-BEF7-FF12C9FD4573}" srcOrd="1" destOrd="0" parTransId="{D499543C-85CD-42D0-A446-28B8FFBD5FB5}" sibTransId="{CF60FC94-F8F9-47AC-95E6-AA6B802949B7}"/>
    <dgm:cxn modelId="{2557C52D-20EF-4C2E-8518-8D65F6FD6DA7}" srcId="{6CA405C5-FDEF-4586-8BC1-D976AC52BF47}" destId="{AE491004-A6E5-416D-93A7-9991FB2F6977}" srcOrd="3" destOrd="0" parTransId="{62C4EE55-4C0C-4309-B7D9-3E7F9463E961}" sibTransId="{5D99C94E-D228-467F-BCBD-5A7F9095AC98}"/>
    <dgm:cxn modelId="{3DA85BAA-9264-463D-9209-8E04A769644D}" srcId="{52ACC08E-0D9F-4E4F-9663-C6B32C5A7FC8}" destId="{47716453-F032-4282-A6FA-1EF5259DEA2C}" srcOrd="2" destOrd="0" parTransId="{3A3F7CD4-DD34-41CB-857B-C97EEC644447}" sibTransId="{803CF7D3-0D0E-409C-8E83-95CE5700A139}"/>
    <dgm:cxn modelId="{7D7DFDC6-1501-4139-81BF-CFA917ED87EC}" type="presOf" srcId="{52ACC08E-0D9F-4E4F-9663-C6B32C5A7FC8}" destId="{6F1EF292-4383-4CAC-8075-3C4B1D8AAE2D}" srcOrd="0" destOrd="0" presId="urn:microsoft.com/office/officeart/2005/8/layout/radial3"/>
    <dgm:cxn modelId="{48E131AD-752A-44E5-AD5F-AB2114E328E0}" type="presOf" srcId="{21039E43-5E71-4830-BEF7-FF12C9FD4573}" destId="{8749DDB7-DC1C-4D47-AD9A-2A6BD431CF3C}" srcOrd="0" destOrd="0" presId="urn:microsoft.com/office/officeart/2005/8/layout/radial3"/>
    <dgm:cxn modelId="{5727F223-BB3C-4976-AE52-3F30E2F840F7}" type="presOf" srcId="{7B0231DA-5D25-41DC-ABAA-0D3FB339ABAD}" destId="{98ADB175-EB26-4A63-A2B2-EE07E6AB91FB}" srcOrd="0" destOrd="0" presId="urn:microsoft.com/office/officeart/2005/8/layout/radial3"/>
    <dgm:cxn modelId="{1F8E36DC-B7F4-4D24-A6DD-03B2083D0E65}" type="presOf" srcId="{4D371020-340B-4424-8F56-96F0BE75A5EC}" destId="{81717A0D-DDFF-4A10-B35D-B9ADA3A4D6E5}" srcOrd="0" destOrd="0" presId="urn:microsoft.com/office/officeart/2005/8/layout/radial3"/>
    <dgm:cxn modelId="{9B28220E-152D-446E-8505-953CAF78499B}" srcId="{6CA405C5-FDEF-4586-8BC1-D976AC52BF47}" destId="{A844B6A0-1066-4EB4-A17C-18D3325A176D}" srcOrd="6" destOrd="0" parTransId="{7B03DEE5-6E59-4941-B7F6-BE1160C4B3C9}" sibTransId="{18ABAB74-72FA-47D6-841D-F984F1AEC7C8}"/>
    <dgm:cxn modelId="{508E94AE-C4FA-41BD-B245-A04B8AC96D89}" srcId="{6CA405C5-FDEF-4586-8BC1-D976AC52BF47}" destId="{4FC1920D-6A26-43FF-AE02-C73FB7F1841D}" srcOrd="2" destOrd="0" parTransId="{52832FDA-D588-42FD-A815-BE1E626C85BB}" sibTransId="{15861EF0-3495-4DEA-8A1E-F4768DCF3DEF}"/>
    <dgm:cxn modelId="{46294FB4-340A-424F-8B9E-ADC6C0470D94}" type="presOf" srcId="{AE491004-A6E5-416D-93A7-9991FB2F6977}" destId="{E77EE0F7-7376-420A-A2EA-0F98E8F2EFCB}" srcOrd="0" destOrd="0" presId="urn:microsoft.com/office/officeart/2005/8/layout/radial3"/>
    <dgm:cxn modelId="{CB3B7278-566C-42C6-97E7-58D6CE0C56CA}" type="presOf" srcId="{4FC1920D-6A26-43FF-AE02-C73FB7F1841D}" destId="{27442733-2D80-4632-B7E2-AD4520291AC0}" srcOrd="0" destOrd="0" presId="urn:microsoft.com/office/officeart/2005/8/layout/radial3"/>
    <dgm:cxn modelId="{1D4EEA7A-7E6C-47E5-B944-18F9F01E6AE5}" srcId="{D84D70B3-028C-4C77-965F-1F8E577EA27A}" destId="{5D663455-EEB3-4D13-8C38-51ED85FB687D}" srcOrd="0" destOrd="0" parTransId="{E537C1EF-E5EC-42DD-89AB-C2762D2437D4}" sibTransId="{CCE16D48-8029-459B-8C65-3ACE433713D7}"/>
    <dgm:cxn modelId="{AC63C036-0499-48DF-B63F-680741FDE3F7}" type="presOf" srcId="{8BA1FA16-98AE-445C-8340-877D29868E52}" destId="{7C405B0F-0C26-4D41-9472-3DF44918FC31}" srcOrd="0" destOrd="0" presId="urn:microsoft.com/office/officeart/2005/8/layout/radial3"/>
    <dgm:cxn modelId="{A5D6B6AF-5230-441A-B518-58918ABE5D9B}" srcId="{6CA405C5-FDEF-4586-8BC1-D976AC52BF47}" destId="{7B0231DA-5D25-41DC-ABAA-0D3FB339ABAD}" srcOrd="4" destOrd="0" parTransId="{A55F4F78-4393-4D78-8F19-AEDCF70B588B}" sibTransId="{6270B6BA-0C1A-4272-88B5-ACAEC1BAC089}"/>
    <dgm:cxn modelId="{84A3F463-B2BE-4134-BEF1-AE873968D4AD}" type="presOf" srcId="{A844B6A0-1066-4EB4-A17C-18D3325A176D}" destId="{860B4DB9-5EB5-4757-B7C0-33918D24A204}" srcOrd="0" destOrd="0" presId="urn:microsoft.com/office/officeart/2005/8/layout/radial3"/>
    <dgm:cxn modelId="{CA782D97-10ED-4310-BA24-C2422F74D2F4}" type="presParOf" srcId="{6F1EF292-4383-4CAC-8075-3C4B1D8AAE2D}" destId="{EDFB9F41-CA14-44B5-A5E5-8E44F569BA4E}" srcOrd="0" destOrd="0" presId="urn:microsoft.com/office/officeart/2005/8/layout/radial3"/>
    <dgm:cxn modelId="{B255D8E0-068B-44E0-B0D4-CEE2173FB678}" type="presParOf" srcId="{EDFB9F41-CA14-44B5-A5E5-8E44F569BA4E}" destId="{0D2D8FF4-6C28-49D4-B258-E2AC4295C94A}" srcOrd="0" destOrd="0" presId="urn:microsoft.com/office/officeart/2005/8/layout/radial3"/>
    <dgm:cxn modelId="{05E9AB23-DCDB-4B8E-9BD1-264DFE8947BB}" type="presParOf" srcId="{EDFB9F41-CA14-44B5-A5E5-8E44F569BA4E}" destId="{7C405B0F-0C26-4D41-9472-3DF44918FC31}" srcOrd="1" destOrd="0" presId="urn:microsoft.com/office/officeart/2005/8/layout/radial3"/>
    <dgm:cxn modelId="{491D41DE-340C-4880-AB59-790C8A51AE0C}" type="presParOf" srcId="{EDFB9F41-CA14-44B5-A5E5-8E44F569BA4E}" destId="{8749DDB7-DC1C-4D47-AD9A-2A6BD431CF3C}" srcOrd="2" destOrd="0" presId="urn:microsoft.com/office/officeart/2005/8/layout/radial3"/>
    <dgm:cxn modelId="{7DCFA6B1-7FD1-473A-A4AA-614428397DEE}" type="presParOf" srcId="{EDFB9F41-CA14-44B5-A5E5-8E44F569BA4E}" destId="{27442733-2D80-4632-B7E2-AD4520291AC0}" srcOrd="3" destOrd="0" presId="urn:microsoft.com/office/officeart/2005/8/layout/radial3"/>
    <dgm:cxn modelId="{3AFCA74F-D416-4EAA-A929-2E7D2A3000E2}" type="presParOf" srcId="{EDFB9F41-CA14-44B5-A5E5-8E44F569BA4E}" destId="{E77EE0F7-7376-420A-A2EA-0F98E8F2EFCB}" srcOrd="4" destOrd="0" presId="urn:microsoft.com/office/officeart/2005/8/layout/radial3"/>
    <dgm:cxn modelId="{EF88E0B1-B2CB-4085-BFC4-37F65CE00E27}" type="presParOf" srcId="{EDFB9F41-CA14-44B5-A5E5-8E44F569BA4E}" destId="{98ADB175-EB26-4A63-A2B2-EE07E6AB91FB}" srcOrd="5" destOrd="0" presId="urn:microsoft.com/office/officeart/2005/8/layout/radial3"/>
    <dgm:cxn modelId="{73D26B0E-66C0-4314-9DA3-539203276129}" type="presParOf" srcId="{EDFB9F41-CA14-44B5-A5E5-8E44F569BA4E}" destId="{81717A0D-DDFF-4A10-B35D-B9ADA3A4D6E5}" srcOrd="6" destOrd="0" presId="urn:microsoft.com/office/officeart/2005/8/layout/radial3"/>
    <dgm:cxn modelId="{6E1B1710-9E0C-4ACE-8FF8-C4D13E844398}" type="presParOf" srcId="{EDFB9F41-CA14-44B5-A5E5-8E44F569BA4E}" destId="{860B4DB9-5EB5-4757-B7C0-33918D24A20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D8FF4-6C28-49D4-B258-E2AC4295C94A}">
      <dsp:nvSpPr>
        <dsp:cNvPr id="0" name=""/>
        <dsp:cNvSpPr/>
      </dsp:nvSpPr>
      <dsp:spPr>
        <a:xfrm>
          <a:off x="2448274" y="1080136"/>
          <a:ext cx="3576661" cy="237723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18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ОБЩИНА ЛОМ</a:t>
          </a:r>
          <a:endParaRPr lang="bg-BG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64321" y="1196183"/>
        <a:ext cx="3344567" cy="2145142"/>
      </dsp:txXfrm>
    </dsp:sp>
    <dsp:sp modelId="{7C405B0F-0C26-4D41-9472-3DF44918FC31}">
      <dsp:nvSpPr>
        <dsp:cNvPr id="0" name=""/>
        <dsp:cNvSpPr/>
      </dsp:nvSpPr>
      <dsp:spPr>
        <a:xfrm>
          <a:off x="1296151" y="216017"/>
          <a:ext cx="2375997" cy="1317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Кметства</a:t>
          </a:r>
          <a:endParaRPr lang="bg-BG" sz="2400" b="1" kern="1200" dirty="0"/>
        </a:p>
      </dsp:txBody>
      <dsp:txXfrm>
        <a:off x="1644108" y="409032"/>
        <a:ext cx="1680083" cy="931962"/>
      </dsp:txXfrm>
    </dsp:sp>
    <dsp:sp modelId="{8749DDB7-DC1C-4D47-AD9A-2A6BD431CF3C}">
      <dsp:nvSpPr>
        <dsp:cNvPr id="0" name=""/>
        <dsp:cNvSpPr/>
      </dsp:nvSpPr>
      <dsp:spPr>
        <a:xfrm>
          <a:off x="5688631" y="1008117"/>
          <a:ext cx="2375997" cy="1317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Детски градини и ясли</a:t>
          </a:r>
          <a:endParaRPr lang="bg-BG" sz="2400" b="1" kern="1200" dirty="0"/>
        </a:p>
      </dsp:txBody>
      <dsp:txXfrm>
        <a:off x="6036588" y="1201132"/>
        <a:ext cx="1680083" cy="931962"/>
      </dsp:txXfrm>
    </dsp:sp>
    <dsp:sp modelId="{27442733-2D80-4632-B7E2-AD4520291AC0}">
      <dsp:nvSpPr>
        <dsp:cNvPr id="0" name=""/>
        <dsp:cNvSpPr/>
      </dsp:nvSpPr>
      <dsp:spPr>
        <a:xfrm>
          <a:off x="3456380" y="3312377"/>
          <a:ext cx="2375997" cy="1317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Домашен социален патронаж</a:t>
          </a:r>
          <a:endParaRPr lang="bg-BG" sz="2400" b="1" kern="1200" dirty="0"/>
        </a:p>
      </dsp:txBody>
      <dsp:txXfrm>
        <a:off x="3804337" y="3505392"/>
        <a:ext cx="1680083" cy="931962"/>
      </dsp:txXfrm>
    </dsp:sp>
    <dsp:sp modelId="{E77EE0F7-7376-420A-A2EA-0F98E8F2EFCB}">
      <dsp:nvSpPr>
        <dsp:cNvPr id="0" name=""/>
        <dsp:cNvSpPr/>
      </dsp:nvSpPr>
      <dsp:spPr>
        <a:xfrm>
          <a:off x="5688634" y="2520293"/>
          <a:ext cx="2375997" cy="1295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Основни и средни училища</a:t>
          </a:r>
          <a:endParaRPr lang="bg-BG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6591" y="2710087"/>
        <a:ext cx="1680083" cy="916406"/>
      </dsp:txXfrm>
    </dsp:sp>
    <dsp:sp modelId="{98ADB175-EB26-4A63-A2B2-EE07E6AB91FB}">
      <dsp:nvSpPr>
        <dsp:cNvPr id="0" name=""/>
        <dsp:cNvSpPr/>
      </dsp:nvSpPr>
      <dsp:spPr>
        <a:xfrm>
          <a:off x="648078" y="1656193"/>
          <a:ext cx="2375997" cy="1295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 „Чистота – Лом“</a:t>
          </a:r>
          <a:endParaRPr lang="bg-BG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035" y="1845987"/>
        <a:ext cx="1680083" cy="916406"/>
      </dsp:txXfrm>
    </dsp:sp>
    <dsp:sp modelId="{81717A0D-DDFF-4A10-B35D-B9ADA3A4D6E5}">
      <dsp:nvSpPr>
        <dsp:cNvPr id="0" name=""/>
        <dsp:cNvSpPr/>
      </dsp:nvSpPr>
      <dsp:spPr>
        <a:xfrm>
          <a:off x="1008113" y="3024328"/>
          <a:ext cx="2448012" cy="1317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isometricOffAxis2Left">
            <a:rot lat="0" lon="2100000" rev="0"/>
          </a:camera>
          <a:lightRig rig="threePt" dir="t"/>
        </a:scene3d>
        <a:sp3d z="698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Общински музей</a:t>
          </a:r>
          <a:endParaRPr lang="bg-BG" sz="2400" b="1" kern="1200" dirty="0"/>
        </a:p>
      </dsp:txBody>
      <dsp:txXfrm>
        <a:off x="1366616" y="3217343"/>
        <a:ext cx="1731006" cy="931962"/>
      </dsp:txXfrm>
    </dsp:sp>
    <dsp:sp modelId="{860B4DB9-5EB5-4757-B7C0-33918D24A204}">
      <dsp:nvSpPr>
        <dsp:cNvPr id="0" name=""/>
        <dsp:cNvSpPr/>
      </dsp:nvSpPr>
      <dsp:spPr>
        <a:xfrm>
          <a:off x="3798429" y="72013"/>
          <a:ext cx="2375997" cy="1317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Домове за деца и възрастни</a:t>
          </a:r>
          <a:endParaRPr lang="bg-BG" sz="2400" b="1" kern="1200" dirty="0"/>
        </a:p>
      </dsp:txBody>
      <dsp:txXfrm>
        <a:off x="4146386" y="265028"/>
        <a:ext cx="1680083" cy="931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D459-97A0-4C7C-9C3F-8DF931EF8FFB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7A3C-34C8-4E45-88C8-FFB7508D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1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1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7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7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0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0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7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9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52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2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9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6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8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07A3C-34C8-4E45-88C8-FFB7508D64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00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737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782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422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514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298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328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89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270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09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314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2">
                <a:lumMod val="60000"/>
                <a:lumOff val="40000"/>
              </a:schemeClr>
            </a:gs>
            <a:gs pos="47000">
              <a:srgbClr val="D4DEFF"/>
            </a:gs>
            <a:gs pos="76000">
              <a:srgbClr val="D4DEFF"/>
            </a:gs>
            <a:gs pos="93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3957-FD9D-45BC-A81C-71E2DFE3DE9A}" type="datetimeFigureOut">
              <a:rPr lang="bg-BG" smtClean="0"/>
              <a:t>6.2.2013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7FA2-C3F7-49D3-BA39-7D0767EAFF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8208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456" y="692696"/>
            <a:ext cx="9141544" cy="4104456"/>
          </a:xfrm>
          <a:ln>
            <a:noFill/>
          </a:ln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r>
              <a:rPr lang="bg-BG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Che" pitchFamily="49" charset="-127"/>
              </a:rPr>
              <a:t>ОТЧЕТ</a:t>
            </a:r>
            <a:br>
              <a:rPr lang="bg-BG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Che" pitchFamily="49" charset="-127"/>
              </a:rPr>
            </a:br>
            <a:r>
              <a:rPr lang="bg-BG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Che" pitchFamily="49" charset="-127"/>
              </a:rPr>
              <a:t>ЗА ИЗПЪЛНЕНИЕ </a:t>
            </a:r>
            <a:r>
              <a:rPr lang="bg-BG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Che" pitchFamily="49" charset="-127"/>
              </a:rPr>
              <a:t>НА БЮДЖЕТ 2012 г</a:t>
            </a:r>
            <a:r>
              <a:rPr lang="bg-BG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Che" pitchFamily="49" charset="-127"/>
              </a:rPr>
              <a:t>.</a:t>
            </a:r>
            <a:endParaRPr lang="bg-BG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343000"/>
          </a:xfrm>
        </p:spPr>
        <p:txBody>
          <a:bodyPr>
            <a:noAutofit/>
          </a:bodyPr>
          <a:lstStyle/>
          <a:p>
            <a:r>
              <a:rPr lang="bg-BG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ПУБЛИЧНО ОБСЪЖДАНЕ</a:t>
            </a:r>
          </a:p>
          <a:p>
            <a:r>
              <a:rPr lang="bg-BG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07.02.2013 г.</a:t>
            </a:r>
            <a:endParaRPr lang="bg-BG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5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ІІ. РАЗХОДИ 2012 г.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ИЗПЪЛНЕНИЕ ПЛАНА НА РАЗХОДИТЕ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2152"/>
              </p:ext>
            </p:extLst>
          </p:nvPr>
        </p:nvGraphicFramePr>
        <p:xfrm>
          <a:off x="251519" y="1556792"/>
          <a:ext cx="8640962" cy="511256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{B301B821-A1FF-4177-AEE7-76D212191A09}</a:tableStyleId>
              </a:tblPr>
              <a:tblGrid>
                <a:gridCol w="3960441"/>
                <a:gridCol w="1872187"/>
                <a:gridCol w="1663362"/>
                <a:gridCol w="1144972"/>
              </a:tblGrid>
              <a:tr h="131524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 план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Изпълнение </a:t>
                      </a:r>
                    </a:p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105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Общо разходи,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т.ч.: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14 104 528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13 248 577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0961">
                <a:tc>
                  <a:txBody>
                    <a:bodyPr/>
                    <a:lstStyle/>
                    <a:p>
                      <a:pPr algn="l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Държавни дейности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9 247 880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8 615 383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315248">
                <a:tc>
                  <a:txBody>
                    <a:bodyPr/>
                    <a:lstStyle/>
                    <a:p>
                      <a:pPr algn="l"/>
                      <a:r>
                        <a:rPr lang="bg-BG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Дофинансиране</a:t>
                      </a:r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държавни дейности с местни приходи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121 568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130 067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g-BG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10556">
                <a:tc>
                  <a:txBody>
                    <a:bodyPr/>
                    <a:lstStyle/>
                    <a:p>
                      <a:pPr algn="l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Местни дейности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4 735 080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4 503 127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РЕКАПИТУЛАЦИЯ НА РАЗХОДИТЕ ПО ФУНКЦИИ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01401"/>
              </p:ext>
            </p:extLst>
          </p:nvPr>
        </p:nvGraphicFramePr>
        <p:xfrm>
          <a:off x="251520" y="1484784"/>
          <a:ext cx="8640960" cy="5168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077"/>
                <a:gridCol w="4311807"/>
                <a:gridCol w="1495379"/>
                <a:gridCol w="1414182"/>
                <a:gridCol w="805515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</a:t>
                      </a:r>
                      <a:r>
                        <a:rPr lang="bg-BG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bg-BG" sz="20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bg-BG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 държавни служби</a:t>
                      </a:r>
                      <a:endParaRPr lang="bg-BG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1 766 720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1 793 046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Отбрана и сигурност </a:t>
                      </a:r>
                      <a:endParaRPr lang="bg-BG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264 172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200 040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bg-BG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6 196 548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5 758 642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Здравеопазване</a:t>
                      </a:r>
                      <a:endParaRPr lang="bg-BG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427 747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401 495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Социално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осигуряване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подпомагане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грижи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2 521 722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2 408 207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 </a:t>
                      </a:r>
                      <a:r>
                        <a:rPr lang="ru-RU" sz="2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строителство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БКС и </a:t>
                      </a:r>
                      <a:r>
                        <a:rPr lang="ru-RU" sz="2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опазване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околната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среда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1 709 601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1 454 712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Почивно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дело,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култура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религиозни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629 714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638 479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Икономически дейности и услуги</a:t>
                      </a:r>
                      <a:endParaRPr lang="bg-BG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433 293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438 945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24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за лихви</a:t>
                      </a:r>
                      <a:endParaRPr lang="bg-BG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155 011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155 011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5069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Общо разходи: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14 104 528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13 248 577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bg-BG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350" marB="0" anchor="b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НА РАЗХОДИТЕ</a:t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БЮДЖЕТНИ ФУНКЦИИ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835758"/>
              </p:ext>
            </p:extLst>
          </p:nvPr>
        </p:nvGraphicFramePr>
        <p:xfrm>
          <a:off x="467544" y="1484784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57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“Общи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държавни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Контейнер за съдържани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884761"/>
              </p:ext>
            </p:extLst>
          </p:nvPr>
        </p:nvGraphicFramePr>
        <p:xfrm>
          <a:off x="323528" y="1268760"/>
          <a:ext cx="8568952" cy="54006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049561"/>
                <a:gridCol w="1836204"/>
                <a:gridCol w="1683187"/>
              </a:tblGrid>
              <a:tr h="148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 </a:t>
                      </a:r>
                    </a:p>
                    <a:p>
                      <a:pPr algn="ctr" fontAlgn="ctr"/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тчет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8291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Общинска администрация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1 489 814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1 535 283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8291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Общински съвет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146 196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146 196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8291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разходи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94 607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75 464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8291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Дофинансиране </a:t>
                      </a:r>
                      <a:endParaRPr lang="bg-BG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36 103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36 103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82914">
                <a:tc>
                  <a:txBody>
                    <a:bodyPr/>
                    <a:lstStyle/>
                    <a:p>
                      <a:pPr algn="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1 766 720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1 793 046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“Отбрана и сигурност”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16821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1619"/>
                <a:gridCol w="1529373"/>
                <a:gridCol w="1299968"/>
              </a:tblGrid>
              <a:tr h="68275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точнен </a:t>
                      </a:r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тчет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71370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дейности по отбраната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41 468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9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вътрешна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сигурност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74958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Отбранително мобилизационна подготовка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184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Ликвидиране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последици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стихийни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бедствия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аварии, </a:t>
                      </a:r>
                      <a:endParaRPr lang="ru-RU" sz="20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156 560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125 974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198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разходи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116 974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55151"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264 232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“Образование”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024069"/>
              </p:ext>
            </p:extLst>
          </p:nvPr>
        </p:nvGraphicFramePr>
        <p:xfrm>
          <a:off x="179512" y="1340768"/>
          <a:ext cx="8784976" cy="52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/>
                <a:gridCol w="1730764"/>
                <a:gridCol w="1725620"/>
              </a:tblGrid>
              <a:tr h="82933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точнен </a:t>
                      </a:r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тчет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810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Целодневни детски градини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1 421 331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1 365 208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61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олудневна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на 6-годишни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деца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9491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бщообразователни </a:t>
                      </a:r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училища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4 372 938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4 025 133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70483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звънучилищни </a:t>
                      </a:r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92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2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еждународни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споразумения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дарения и помощи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5603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руги </a:t>
                      </a:r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 по образованието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321 961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289 055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9894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апиталови </a:t>
                      </a:r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25 209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3254"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6 196 548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5 758 642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“Здравеопазване”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393486"/>
              </p:ext>
            </p:extLst>
          </p:nvPr>
        </p:nvGraphicFramePr>
        <p:xfrm>
          <a:off x="251520" y="1772816"/>
          <a:ext cx="8712968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6484"/>
                <a:gridCol w="2022654"/>
                <a:gridCol w="2333830"/>
              </a:tblGrid>
              <a:tr h="80866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 </a:t>
                      </a:r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тчет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318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 ясли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258 367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257 779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46767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дравни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детски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градини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училища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137 244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111 536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0982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дейности по здравеопазването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3182"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427 747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401 495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3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“Социално осигуряване, </a:t>
            </a:r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подпомагане  и грижи”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446835"/>
              </p:ext>
            </p:extLst>
          </p:nvPr>
        </p:nvGraphicFramePr>
        <p:xfrm>
          <a:off x="251520" y="1492251"/>
          <a:ext cx="8640960" cy="5153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1584176"/>
                <a:gridCol w="1512168"/>
              </a:tblGrid>
              <a:tr h="60529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точнен </a:t>
                      </a:r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тчет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795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Домашен социален патронаж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274 837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274 837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7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Клубове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пенсионера, инвалида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7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Центрове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настаняване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семеен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тип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124 763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125 447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795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Програми за временна заетост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225 209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224 642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795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Център за временно настаняване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Домове за стари хора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134 225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134 225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7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Домове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възрастни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увреждания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884 829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884 770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Домове за деца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330 813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330 813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3795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Центрове за социална рехабилитация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165 033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96 073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 центрове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114 405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79 899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05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служби и дейности по социално осигуряване, подпомагане и заетост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133 422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137 191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разходи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99 071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86 339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05769"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2 521 722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2 408 207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0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“Жилищно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строителство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благоустроиство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комунално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стопанство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опазване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околната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среда”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67238"/>
              </p:ext>
            </p:extLst>
          </p:nvPr>
        </p:nvGraphicFramePr>
        <p:xfrm>
          <a:off x="323528" y="1772815"/>
          <a:ext cx="8568952" cy="4824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9925"/>
                <a:gridCol w="1808128"/>
                <a:gridCol w="1650899"/>
              </a:tblGrid>
              <a:tr h="86038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 план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0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Осветление на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улици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площади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210 492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10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жилищно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строителство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регионално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61 870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124 801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363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Озеленяване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47 460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49 992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363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Чистота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1 045 988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775 032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3272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разходи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354 283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294 395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3636"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1 709 601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1 454 712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Почивно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дело,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култура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религиозни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92176"/>
              </p:ext>
            </p:extLst>
          </p:nvPr>
        </p:nvGraphicFramePr>
        <p:xfrm>
          <a:off x="251520" y="1772815"/>
          <a:ext cx="8640960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9882"/>
                <a:gridCol w="1936767"/>
                <a:gridCol w="1564311"/>
              </a:tblGrid>
              <a:tr h="48485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 план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119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за всички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76 837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75 145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7302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Читалища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214 671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224 568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73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Исторически музей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художествена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галерия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45 291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1865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Радиотранслационни възли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7302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Обредни домове и зали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51865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Международни програми и споразумения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54 201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4858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дейности по културата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53 080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77 698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1195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разходи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137 064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137 064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9621"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629 714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638 479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2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4968552" cy="367240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 smtClean="0"/>
              <a:t>Основната</a:t>
            </a:r>
            <a:r>
              <a:rPr lang="ru-RU" sz="2800" b="1" dirty="0" smtClean="0"/>
              <a:t> задача на </a:t>
            </a:r>
            <a:r>
              <a:rPr lang="ru-RU" sz="2800" b="1" dirty="0" err="1" smtClean="0"/>
              <a:t>общинското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ръководство</a:t>
            </a:r>
            <a:r>
              <a:rPr lang="ru-RU" sz="2800" b="1" dirty="0" smtClean="0"/>
              <a:t> </a:t>
            </a:r>
            <a:r>
              <a:rPr lang="en-US" sz="2800" b="1" dirty="0" smtClean="0"/>
              <a:t>e </a:t>
            </a:r>
            <a:r>
              <a:rPr lang="ru-RU" sz="2800" b="1" dirty="0" err="1" smtClean="0"/>
              <a:t>създаването</a:t>
            </a:r>
            <a:r>
              <a:rPr lang="ru-RU" sz="2800" b="1" dirty="0" smtClean="0"/>
              <a:t> на условия за устойчиво и </a:t>
            </a:r>
            <a:r>
              <a:rPr lang="ru-RU" sz="2800" b="1" dirty="0" err="1" smtClean="0"/>
              <a:t>балансирано</a:t>
            </a:r>
            <a:r>
              <a:rPr lang="ru-RU" sz="2800" b="1" dirty="0" smtClean="0"/>
              <a:t> развитие на Община Лом и </a:t>
            </a:r>
            <a:r>
              <a:rPr lang="ru-RU" sz="2800" b="1" dirty="0" err="1" smtClean="0"/>
              <a:t>предоставяне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по-ефективни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качествени</a:t>
            </a:r>
            <a:r>
              <a:rPr lang="ru-RU" sz="2800" b="1" dirty="0" smtClean="0"/>
              <a:t> услуги на </a:t>
            </a:r>
            <a:r>
              <a:rPr lang="ru-RU" sz="2800" b="1" dirty="0" err="1" smtClean="0"/>
              <a:t>населението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9551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Функция 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Икономически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услуги”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268524"/>
              </p:ext>
            </p:extLst>
          </p:nvPr>
        </p:nvGraphicFramePr>
        <p:xfrm>
          <a:off x="251520" y="1700809"/>
          <a:ext cx="8640960" cy="4896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3130"/>
                <a:gridCol w="1806747"/>
                <a:gridCol w="1571083"/>
              </a:tblGrid>
              <a:tr h="76964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точнен </a:t>
                      </a:r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тчет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87168">
                <a:tc>
                  <a:txBody>
                    <a:bodyPr/>
                    <a:lstStyle/>
                    <a:p>
                      <a:pPr marL="0" indent="266700" algn="l" fontAlgn="ctr"/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поддръжка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ремонти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изграждане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пътища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118 594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106 422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6964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дейности по транспорт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6964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дейности по икономиката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186 178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210 202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50218"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разходи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104 028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50218"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433 293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438 945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1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некласифицирани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функции”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418013"/>
              </p:ext>
            </p:extLst>
          </p:nvPr>
        </p:nvGraphicFramePr>
        <p:xfrm>
          <a:off x="251519" y="1700808"/>
          <a:ext cx="8568952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7354"/>
                <a:gridCol w="2040030"/>
                <a:gridCol w="1961568"/>
              </a:tblGrid>
              <a:tr h="189262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точнен </a:t>
                      </a:r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тчет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33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за лихви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533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финансови разходи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53302">
                <a:tc>
                  <a:txBody>
                    <a:bodyPr/>
                    <a:lstStyle/>
                    <a:p>
                      <a:pPr algn="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155 011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155 011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0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ОБЩИНСКИ ДЪЛГ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g-B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Към 31.12.2012 г. дълга на Община Лом към Фонд „ФЛАГ“ ЕАД е в размер на 2 726 822,73 лв., което представлява остатък за погасяване по кредит, поет с Решение на Общински съвет Лом №736 от 22.08.2011 г. за обезпечаване финансирането на проект по ОПРР „Изграждане и възстановяване на градска крайречна зона Лом“.  С анекс от 29.01.2013 г. е постигнато споразумение с кредитора за удължаване срока на погасяване на главницата, до 25.04.2013 г..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1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Капиталовата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община </a:t>
            </a:r>
            <a:r>
              <a:rPr lang="bg-B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2012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акцент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върху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проектирането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строителството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обекти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сектора,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благоустрояване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инфраструктура,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закупуването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компютърни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техника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Община Лом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разчита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голяма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средства по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оперативните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да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инвестиционната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общината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598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135286"/>
              </p:ext>
            </p:extLst>
          </p:nvPr>
        </p:nvGraphicFramePr>
        <p:xfrm>
          <a:off x="0" y="3"/>
          <a:ext cx="9144000" cy="6741368"/>
        </p:xfrm>
        <a:graphic>
          <a:graphicData uri="http://schemas.openxmlformats.org/drawingml/2006/table">
            <a:tbl>
              <a:tblPr/>
              <a:tblGrid>
                <a:gridCol w="6252308"/>
                <a:gridCol w="1328615"/>
                <a:gridCol w="1563077"/>
              </a:tblGrid>
              <a:tr h="8759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ПРОГРАМА ЗА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bg-BG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bg-BG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КАПИТАЛОВИ </a:t>
                      </a:r>
                      <a:r>
                        <a:rPr lang="bg-BG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ВЛОЖЕНИЯ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Усвоено към 31.12.2012 г.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91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Общо</a:t>
                      </a:r>
                      <a:r>
                        <a:rPr lang="ru-RU" sz="20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капиталови</a:t>
                      </a:r>
                      <a:r>
                        <a:rPr lang="ru-RU" sz="20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разходи</a:t>
                      </a:r>
                      <a:r>
                        <a:rPr lang="ru-RU" sz="20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в </a:t>
                      </a:r>
                      <a:r>
                        <a:rPr lang="ru-RU" sz="2000" b="1" i="0" u="none" strike="noStrike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4 317 459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4 163 734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Основен</a:t>
                      </a:r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ремонт на </a:t>
                      </a:r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дълготрайни</a:t>
                      </a:r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материални</a:t>
                      </a:r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</a:t>
                      </a:r>
                      <a:endParaRPr lang="ru-RU" sz="18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8 367 300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8 094 130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сграда - Общинска администрация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54 919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54 723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покрив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ЦДГ №12 (МТСП "Красива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България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")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32 820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34 588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фасади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Дневен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ц-р за стари хора-Лом" (МТСП "Красива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България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")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15 205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16 024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Тротоари с. Сливата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3 485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Основен ремонт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 /III-114-</a:t>
                      </a:r>
                      <a:r>
                        <a:rPr lang="bg-BG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Трайково-Замфир-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II-11/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73 779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67 607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Рехабилитация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МП /II-11 - ПСЗ Юг - III-114*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21 421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21 421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Придобиване</a:t>
                      </a:r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дълготрайни</a:t>
                      </a:r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материални</a:t>
                      </a:r>
                      <a:r>
                        <a:rPr lang="ru-RU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</a:t>
                      </a:r>
                      <a:endParaRPr lang="ru-RU" sz="18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73 090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71 530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Компютърни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конфигурации за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общинска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администрация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Компютърни конфигурации ОП "Чистота"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Компютърни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конфигурации I ОУ "Н.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Първанов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Лом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Климатик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I ОУ "Н.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Първанов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Лом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бяла техника за ЦДГ 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Професионална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перална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машина за ДВХФУ- </a:t>
                      </a:r>
                      <a:r>
                        <a:rPr lang="ru-RU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Орсоя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13 440</a:t>
                      </a:r>
                    </a:p>
                  </a:txBody>
                  <a:tcPr marL="3848" marR="3848" marT="38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3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58982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071809"/>
                <a:gridCol w="1524000"/>
                <a:gridCol w="1548191"/>
              </a:tblGrid>
              <a:tr h="1071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ПРОГРАМА ЗА 2012 г.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КАПИТАЛОВИ ВЛОЖЕНИЯ</a:t>
                      </a:r>
                      <a:endParaRPr lang="ru-RU" sz="1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Усвоено към 31.12.2012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761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Изграждане на инфраструктурни обекти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3 647 038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3 581 111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9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завършване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брегоукрепително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съоръжение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р.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Дунав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района на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градска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част на гр. Лом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116 974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Алуминиева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дограма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I ОУ "Н.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Първанов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Лом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9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Инженеринг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външен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водопровод ДВУИ "Св. Георги Победоносец"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4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Авторски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надзор и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одит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"Реконструкция водопровод с.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Ковачица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Проектиране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изграждане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база на ОП "Чистота"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7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Изграждане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БКТП в "Парк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Дунав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"(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трафопост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3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"Изграждане и възстановяване на градска крайречна зона Лом" (ОПРР 2007-2013)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1 748 567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1 748 567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5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улична водопроводна мрежа с. Ковачица (ПРСР 2007-2013)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1 482 227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1 482 227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9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спортно игрище и спортна сграда -Лом (ТГС България-Сърбия)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127 464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127 464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92051"/>
              </p:ext>
            </p:extLst>
          </p:nvPr>
        </p:nvGraphicFramePr>
        <p:xfrm>
          <a:off x="0" y="3"/>
          <a:ext cx="9144000" cy="6843489"/>
        </p:xfrm>
        <a:graphic>
          <a:graphicData uri="http://schemas.openxmlformats.org/drawingml/2006/table">
            <a:tbl>
              <a:tblPr/>
              <a:tblGrid>
                <a:gridCol w="6071809"/>
                <a:gridCol w="1524001"/>
                <a:gridCol w="1548190"/>
              </a:tblGrid>
              <a:tr h="84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ПРОГРАМА ЗА 2012 г.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КАПИТАЛОВИ ВЛОЖЕНИЯ</a:t>
                      </a:r>
                      <a:endParaRPr lang="ru-RU" sz="18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Усвоено към 31.12.2012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665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придобиване на транспортни средства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3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на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специализирана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техника ОП "Чистота"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1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Предпроектни</a:t>
                      </a:r>
                      <a:r>
                        <a:rPr lang="bg-BG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проектни работи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8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за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кандидидатстване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схема "Зелена и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достъпна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градска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среда" (ОПРР 2007-2013)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8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Идеен и технически проект за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мрежата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кварталите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Младеново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Момин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брод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6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Проектиране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рехабилитация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местен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път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MON3138 Лом-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Д.Линево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7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Придобиване</a:t>
                      </a:r>
                      <a:r>
                        <a:rPr lang="ru-RU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нематериални</a:t>
                      </a:r>
                      <a:r>
                        <a:rPr lang="ru-RU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дълготрайни</a:t>
                      </a:r>
                      <a:r>
                        <a:rPr lang="ru-RU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</a:t>
                      </a:r>
                      <a:endParaRPr lang="ru-RU" sz="1800" b="1" i="1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3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Геодезически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услуги за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нуждите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общински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имоти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8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Попълване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кадастрална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карта и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изготвяне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РЗП на м.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Садовете</a:t>
                      </a:r>
                      <a:endParaRPr lang="ru-RU" sz="18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3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ПУП-ПР "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Дунавски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парк и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укрепително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съоръжение</a:t>
                      </a:r>
                      <a:r>
                        <a:rPr lang="ru-RU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83873"/>
              </p:ext>
            </p:extLst>
          </p:nvPr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/>
              <a:tblGrid>
                <a:gridCol w="6071811"/>
                <a:gridCol w="1524000"/>
                <a:gridCol w="1548189"/>
              </a:tblGrid>
              <a:tr h="1880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ПРОГРАМА ЗА 2012 г.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КАПИТАЛОВИ ВЛОЖЕНИЯ</a:t>
                      </a:r>
                      <a:endParaRPr lang="ru-RU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Усвоено към 31.12.2012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7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Придобиване</a:t>
                      </a:r>
                      <a:r>
                        <a:rPr lang="ru-RU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Програмни</a:t>
                      </a:r>
                      <a:r>
                        <a:rPr lang="ru-RU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</a:t>
                      </a:r>
                      <a:endParaRPr lang="ru-RU" sz="2000" b="1" i="1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58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Програмен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таксова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книга за ДЦСХ- </a:t>
                      </a:r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Ковачица</a:t>
                      </a:r>
                      <a:endParaRPr lang="ru-RU" sz="2000" b="0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5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Програмен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таксова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книга за ДЦСХ-  Лом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412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трансфери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58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 трансфер </a:t>
                      </a:r>
                      <a:r>
                        <a:rPr lang="ru-RU" sz="2000" b="0" i="0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Читалище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"Постоянство" - Лом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5229200"/>
            <a:ext cx="8424936" cy="13681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g-B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611560" y="76470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Община </a:t>
            </a: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Лом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приключи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бюджетната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година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просрочени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задължения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доставчици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кредитори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плащания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бюджетните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звена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второстепенните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разпоредители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изпълнявани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законоустановение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срокове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забавяне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представения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отчет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изпълнение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видно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изпълнението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Бюджета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Община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Лом за 2012 г. се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характеризира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балансираност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приходите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разходите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 и основа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стабилност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териториален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функционален признак 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структурата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Община Лом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второстепенни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разпоредители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кредити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921219"/>
              </p:ext>
            </p:extLst>
          </p:nvPr>
        </p:nvGraphicFramePr>
        <p:xfrm>
          <a:off x="539552" y="1700808"/>
          <a:ext cx="8064896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7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1547664" y="3717032"/>
            <a:ext cx="7221488" cy="27363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Годишният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Бюджет 2012 е 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14 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104 528 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изразходените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бюджетни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средства </a:t>
            </a:r>
            <a:r>
              <a:rPr lang="ru-RU" sz="36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възлизат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248 577 </a:t>
            </a:r>
            <a:r>
              <a:rPr lang="ru-RU" sz="3600" b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bg-BG" sz="36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4294967295"/>
          </p:nvPr>
        </p:nvSpPr>
        <p:spPr>
          <a:xfrm>
            <a:off x="539552" y="764704"/>
            <a:ext cx="6300192" cy="2447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Бюджетът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Община Лом за 2012 г. е </a:t>
            </a:r>
            <a:r>
              <a:rPr lang="ru-RU" sz="36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приет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Решение 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№88 от Протокол №7 от </a:t>
            </a:r>
            <a:r>
              <a:rPr lang="ru-RU" sz="39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заседание</a:t>
            </a: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Общински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съвет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Лом на </a:t>
            </a:r>
            <a:r>
              <a:rPr lang="ru-RU" sz="39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15.02.2012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20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І. ПРИХОДИ 2012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ИЗПЪЛНЕНИЕ ПЛАНА 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ПРИХОДИТЕ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18044"/>
              </p:ext>
            </p:extLst>
          </p:nvPr>
        </p:nvGraphicFramePr>
        <p:xfrm>
          <a:off x="179512" y="1600200"/>
          <a:ext cx="8712969" cy="514116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{B301B821-A1FF-4177-AEE7-76D212191A09}</a:tableStyleId>
              </a:tblPr>
              <a:tblGrid>
                <a:gridCol w="4813908"/>
                <a:gridCol w="1524749"/>
                <a:gridCol w="1448511"/>
                <a:gridCol w="925801"/>
              </a:tblGrid>
              <a:tr h="1027459"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 план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Изпълнение  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176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Общо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14 104 528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13 248 577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643934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 за държавни дейности</a:t>
                      </a: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в т.ч.: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1.1 Планирани и постъпили приходи за държавни дейности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1.2. Операции с финансови активи и пасиви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9 247 880</a:t>
                      </a:r>
                    </a:p>
                    <a:p>
                      <a:pPr algn="ctr"/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8 655 963</a:t>
                      </a:r>
                    </a:p>
                    <a:p>
                      <a:pPr algn="ctr"/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591</a:t>
                      </a:r>
                      <a:r>
                        <a:rPr lang="bg-BG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8 615 383</a:t>
                      </a:r>
                    </a:p>
                    <a:p>
                      <a:pPr algn="ctr"/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8 608 614</a:t>
                      </a:r>
                    </a:p>
                    <a:p>
                      <a:pPr algn="ctr"/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6 769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952172">
                <a:tc>
                  <a:txBody>
                    <a:bodyPr/>
                    <a:lstStyle/>
                    <a:p>
                      <a:pPr algn="l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Приходи за местни дейности</a:t>
                      </a: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в т.ч.:</a:t>
                      </a:r>
                    </a:p>
                    <a:p>
                      <a:pPr algn="l"/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2.1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Планирани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постъпили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 за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местни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1.2. Операции с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финансови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активи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пасиви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4 856</a:t>
                      </a:r>
                      <a:r>
                        <a:rPr lang="bg-BG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648</a:t>
                      </a:r>
                    </a:p>
                    <a:p>
                      <a:pPr algn="ctr"/>
                      <a:endParaRPr lang="bg-BG" sz="18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3 88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bg-BG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722</a:t>
                      </a:r>
                    </a:p>
                    <a:p>
                      <a:pPr algn="ctr"/>
                      <a:endParaRPr lang="bg-BG" sz="18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975 926</a:t>
                      </a:r>
                    </a:p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4 633 194</a:t>
                      </a:r>
                    </a:p>
                    <a:p>
                      <a:pPr algn="ctr"/>
                      <a:endParaRPr lang="bg-BG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4 596 121</a:t>
                      </a:r>
                    </a:p>
                    <a:p>
                      <a:pPr algn="ctr"/>
                      <a:endParaRPr lang="bg-BG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63 352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10445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93204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79686"/>
          </a:xfrm>
        </p:spPr>
        <p:txBody>
          <a:bodyPr>
            <a:noAutofit/>
          </a:bodyPr>
          <a:lstStyle/>
          <a:p>
            <a:pPr algn="ctr"/>
            <a:r>
              <a:rPr 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Приходи местни дейности</a:t>
            </a:r>
            <a:endParaRPr lang="bg-B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2852936"/>
            <a:ext cx="8075240" cy="327322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sz="half" idx="2"/>
          </p:nvPr>
        </p:nvSpPr>
        <p:spPr>
          <a:xfrm>
            <a:off x="539552" y="1124744"/>
            <a:ext cx="8219255" cy="1489843"/>
          </a:xfrm>
        </p:spPr>
        <p:txBody>
          <a:bodyPr>
            <a:noAutofit/>
          </a:bodyPr>
          <a:lstStyle/>
          <a:p>
            <a:pPr algn="just"/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Основният дял от месните приходи заемат имуществените данъци и неданъчните приходи. От общия дял на местните приходи, техният дял по отчет е 66%. Изпълнението на двата вида приходи, спрямо годишния план, е 132%</a:t>
            </a:r>
            <a:endParaRPr lang="bg-BG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78366"/>
              </p:ext>
            </p:extLst>
          </p:nvPr>
        </p:nvGraphicFramePr>
        <p:xfrm>
          <a:off x="395536" y="3645024"/>
          <a:ext cx="8352928" cy="2952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0851"/>
                <a:gridCol w="1594650"/>
                <a:gridCol w="1670585"/>
                <a:gridCol w="1366842"/>
              </a:tblGrid>
              <a:tr h="849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 план 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bg-BG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18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Местни</a:t>
                      </a:r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4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r>
                        <a:rPr lang="bg-BG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49436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Имуществени и други данъци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459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Неданъчни приходи</a:t>
                      </a:r>
                      <a:endParaRPr lang="bg-BG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1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ИМУЩЕСТВЕНИ И ДРУГИ ДАНЪЦИ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920541"/>
              </p:ext>
            </p:extLst>
          </p:nvPr>
        </p:nvGraphicFramePr>
        <p:xfrm>
          <a:off x="395536" y="1556792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9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НЕДАНЪЧНИ ПРИХОДИ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79281"/>
              </p:ext>
            </p:extLst>
          </p:nvPr>
        </p:nvGraphicFramePr>
        <p:xfrm>
          <a:off x="457200" y="1268760"/>
          <a:ext cx="83632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73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>
        <a:defPPr algn="ctr"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1844</Words>
  <Application>Microsoft Office PowerPoint</Application>
  <PresentationFormat>Презентация на цял екран (4:3)</PresentationFormat>
  <Paragraphs>541</Paragraphs>
  <Slides>28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28</vt:i4>
      </vt:variant>
    </vt:vector>
  </HeadingPairs>
  <TitlesOfParts>
    <vt:vector size="29" baseType="lpstr">
      <vt:lpstr>Office тема</vt:lpstr>
      <vt:lpstr>ОТЧЕТ ЗА ИЗПЪЛНЕНИЕ НА БЮДЖЕТ 2012 г.</vt:lpstr>
      <vt:lpstr>Основната задача на общинското ръководство e създаването на условия за устойчиво и балансирано развитие на Община Лом и предоставяне на по-ефективни и качествени услуги на населението</vt:lpstr>
      <vt:lpstr>По териториален и функционален признак в структурата на Община Лом са включени второстепенни разпоредители с бюджетни кредити</vt:lpstr>
      <vt:lpstr>Годишният план на Бюджет 2012 е в размер на 14 104 528  лв.,  а изразходените бюджетни средства възлизат на  13 248 577 лв.. </vt:lpstr>
      <vt:lpstr>І. ПРИХОДИ 2012 г. ИЗПЪЛНЕНИЕ ПЛАНА НА ПРИХОДИТЕ</vt:lpstr>
      <vt:lpstr>Презентация на PowerPoint</vt:lpstr>
      <vt:lpstr>Приходи местни дейности</vt:lpstr>
      <vt:lpstr>ИМУЩЕСТВЕНИ И ДРУГИ ДАНЪЦИ</vt:lpstr>
      <vt:lpstr>НЕДАНЪЧНИ ПРИХОДИ</vt:lpstr>
      <vt:lpstr>ІІ. РАЗХОДИ 2012 г. ИЗПЪЛНЕНИЕ ПЛАНА НА РАЗХОДИТЕ</vt:lpstr>
      <vt:lpstr>РЕКАПИТУЛАЦИЯ НА РАЗХОДИТЕ ПО ФУНКЦИИ</vt:lpstr>
      <vt:lpstr>ОТЧЕТ НА РАЗХОДИТЕ  ПО БЮДЖЕТНИ ФУНКЦИИ </vt:lpstr>
      <vt:lpstr>Функция “Общи държавни служби”</vt:lpstr>
      <vt:lpstr>Функция “Отбрана и сигурност”</vt:lpstr>
      <vt:lpstr>Функция “Образование”</vt:lpstr>
      <vt:lpstr>Функция “Здравеопазване”</vt:lpstr>
      <vt:lpstr>Функция “Социално осигуряване,  подпомагане  и грижи”</vt:lpstr>
      <vt:lpstr>Функция “Жилищно строителство, благоустроиство, комунално стопанство и опазване на околната среда”</vt:lpstr>
      <vt:lpstr>Функция “Почивно дело, култура, религиозни дейности”</vt:lpstr>
      <vt:lpstr>Функция “Икономически дейности и услуги”</vt:lpstr>
      <vt:lpstr>Функция “Други некласифицирани в други функции”</vt:lpstr>
      <vt:lpstr>ОБЩИНСКИ ДЪЛГ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Стефи</dc:creator>
  <cp:lastModifiedBy>Stefka Lazarova</cp:lastModifiedBy>
  <cp:revision>121</cp:revision>
  <cp:lastPrinted>2013-02-05T10:02:10Z</cp:lastPrinted>
  <dcterms:created xsi:type="dcterms:W3CDTF">2013-02-01T18:46:18Z</dcterms:created>
  <dcterms:modified xsi:type="dcterms:W3CDTF">2013-02-06T15:15:34Z</dcterms:modified>
</cp:coreProperties>
</file>