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2.xml" ContentType="application/vnd.openxmlformats-officedocument.drawingml.chart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3.xml" ContentType="application/vnd.openxmlformats-officedocument.drawingml.chart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88" r:id="rId3"/>
    <p:sldId id="259" r:id="rId4"/>
    <p:sldId id="261" r:id="rId5"/>
    <p:sldId id="262" r:id="rId6"/>
    <p:sldId id="289" r:id="rId7"/>
    <p:sldId id="281" r:id="rId8"/>
    <p:sldId id="291" r:id="rId9"/>
    <p:sldId id="290" r:id="rId10"/>
    <p:sldId id="272" r:id="rId11"/>
    <p:sldId id="267" r:id="rId12"/>
    <p:sldId id="292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97" r:id="rId24"/>
    <p:sldId id="293" r:id="rId25"/>
    <p:sldId id="298" r:id="rId26"/>
    <p:sldId id="294" r:id="rId27"/>
    <p:sldId id="295" r:id="rId28"/>
    <p:sldId id="296" r:id="rId29"/>
    <p:sldId id="286" r:id="rId30"/>
  </p:sldIdLst>
  <p:sldSz cx="9144000" cy="6858000" type="screen4x3"/>
  <p:notesSz cx="6735763" cy="985678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Секция по подразбиране" id="{442F1AB8-2B01-464E-B902-1F1D6360AD0B}">
          <p14:sldIdLst>
            <p14:sldId id="256"/>
            <p14:sldId id="288"/>
            <p14:sldId id="259"/>
            <p14:sldId id="261"/>
          </p14:sldIdLst>
        </p14:section>
        <p14:section name="Неозаглавена секция" id="{39EC06B2-6704-4447-B4BD-0588E35AD987}">
          <p14:sldIdLst>
            <p14:sldId id="262"/>
            <p14:sldId id="289"/>
            <p14:sldId id="281"/>
            <p14:sldId id="291"/>
            <p14:sldId id="290"/>
            <p14:sldId id="272"/>
            <p14:sldId id="267"/>
            <p14:sldId id="292"/>
            <p14:sldId id="269"/>
            <p14:sldId id="270"/>
            <p14:sldId id="271"/>
            <p14:sldId id="273"/>
            <p14:sldId id="274"/>
            <p14:sldId id="275"/>
            <p14:sldId id="276"/>
            <p14:sldId id="277"/>
            <p14:sldId id="278"/>
            <p14:sldId id="279"/>
            <p14:sldId id="297"/>
            <p14:sldId id="293"/>
            <p14:sldId id="298"/>
            <p14:sldId id="294"/>
            <p14:sldId id="295"/>
            <p14:sldId id="296"/>
            <p14:sldId id="28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  <a:srgbClr val="9A080B"/>
    <a:srgbClr val="86ECC8"/>
    <a:srgbClr val="33CCFF"/>
    <a:srgbClr val="709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ен сти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ен стил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Среден стил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ъл стил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 с тема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 с тема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 с тема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 с тема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764" autoAdjust="0"/>
  </p:normalViewPr>
  <p:slideViewPr>
    <p:cSldViewPr>
      <p:cViewPr varScale="1">
        <p:scale>
          <a:sx n="62" d="100"/>
          <a:sy n="62" d="100"/>
        </p:scale>
        <p:origin x="-1324" y="-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800" b="1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Проектобюджет 2013 г.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приходи за държавна дейност - 60%</c:v>
                </c:pt>
                <c:pt idx="1">
                  <c:v>приходи за местна дейност - 40%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9006433</c:v>
                </c:pt>
                <c:pt idx="1">
                  <c:v>5978337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200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5758057105320465"/>
          <c:y val="5.8896233751805353E-2"/>
          <c:w val="0.42984946820094866"/>
          <c:h val="0.826331796467059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Колона1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Лист1!$A$2:$A$14</c:f>
              <c:strCache>
                <c:ptCount val="13"/>
                <c:pt idx="0">
                  <c:v>Общи държавни служби</c:v>
                </c:pt>
                <c:pt idx="1">
                  <c:v>Отбрана и сигурност </c:v>
                </c:pt>
                <c:pt idx="2">
                  <c:v>Образование</c:v>
                </c:pt>
                <c:pt idx="3">
                  <c:v>Здравеопазване</c:v>
                </c:pt>
                <c:pt idx="4">
                  <c:v>Социално осигуряване, подпомагане и грижи</c:v>
                </c:pt>
                <c:pt idx="5">
                  <c:v>Жилищно строителство, БКС и опазване на околната среда</c:v>
                </c:pt>
                <c:pt idx="6">
                  <c:v>Почивно дело, култура и религиозни дейности</c:v>
                </c:pt>
                <c:pt idx="7">
                  <c:v>Икономически дейности и услуги</c:v>
                </c:pt>
                <c:pt idx="8">
                  <c:v>Разходи за лихви</c:v>
                </c:pt>
                <c:pt idx="9">
                  <c:v>Поддържане и ремонт на пътища</c:v>
                </c:pt>
                <c:pt idx="10">
                  <c:v>Капитални вложения</c:v>
                </c:pt>
                <c:pt idx="11">
                  <c:v>Дофинансиране</c:v>
                </c:pt>
                <c:pt idx="12">
                  <c:v>Резерв</c:v>
                </c:pt>
              </c:strCache>
            </c:strRef>
          </c:cat>
          <c:val>
            <c:numRef>
              <c:f>Лист1!$B$2:$B$14</c:f>
              <c:numCache>
                <c:formatCode>#,##0</c:formatCode>
                <c:ptCount val="13"/>
                <c:pt idx="0">
                  <c:v>1714459</c:v>
                </c:pt>
                <c:pt idx="1">
                  <c:v>132091</c:v>
                </c:pt>
                <c:pt idx="2">
                  <c:v>6083393</c:v>
                </c:pt>
                <c:pt idx="3">
                  <c:v>443963</c:v>
                </c:pt>
                <c:pt idx="4">
                  <c:v>2413371</c:v>
                </c:pt>
                <c:pt idx="5">
                  <c:v>1507469</c:v>
                </c:pt>
                <c:pt idx="6">
                  <c:v>442514</c:v>
                </c:pt>
                <c:pt idx="7">
                  <c:v>267520</c:v>
                </c:pt>
                <c:pt idx="8">
                  <c:v>48000</c:v>
                </c:pt>
                <c:pt idx="9">
                  <c:v>219300</c:v>
                </c:pt>
                <c:pt idx="10">
                  <c:v>1294358</c:v>
                </c:pt>
                <c:pt idx="11">
                  <c:v>118332</c:v>
                </c:pt>
                <c:pt idx="12">
                  <c:v>300000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Колона2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Общи държавни служби</c:v>
                </c:pt>
                <c:pt idx="1">
                  <c:v>Отбрана и сигурност </c:v>
                </c:pt>
                <c:pt idx="2">
                  <c:v>Образование</c:v>
                </c:pt>
                <c:pt idx="3">
                  <c:v>Здравеопазване</c:v>
                </c:pt>
                <c:pt idx="4">
                  <c:v>Социално осигуряване, подпомагане и грижи</c:v>
                </c:pt>
                <c:pt idx="5">
                  <c:v>Жилищно строителство, БКС и опазване на околната среда</c:v>
                </c:pt>
                <c:pt idx="6">
                  <c:v>Почивно дело, култура и религиозни дейности</c:v>
                </c:pt>
                <c:pt idx="7">
                  <c:v>Икономически дейности и услуги</c:v>
                </c:pt>
                <c:pt idx="8">
                  <c:v>Разходи за лихви</c:v>
                </c:pt>
                <c:pt idx="9">
                  <c:v>Поддържане и ремонт на пътища</c:v>
                </c:pt>
                <c:pt idx="10">
                  <c:v>Капитални вложения</c:v>
                </c:pt>
                <c:pt idx="11">
                  <c:v>Дофинансиране</c:v>
                </c:pt>
                <c:pt idx="12">
                  <c:v>Резерв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Колона3</c:v>
                </c:pt>
              </c:strCache>
            </c:strRef>
          </c:tx>
          <c:invertIfNegative val="0"/>
          <c:cat>
            <c:strRef>
              <c:f>Лист1!$A$2:$A$14</c:f>
              <c:strCache>
                <c:ptCount val="13"/>
                <c:pt idx="0">
                  <c:v>Общи държавни служби</c:v>
                </c:pt>
                <c:pt idx="1">
                  <c:v>Отбрана и сигурност </c:v>
                </c:pt>
                <c:pt idx="2">
                  <c:v>Образование</c:v>
                </c:pt>
                <c:pt idx="3">
                  <c:v>Здравеопазване</c:v>
                </c:pt>
                <c:pt idx="4">
                  <c:v>Социално осигуряване, подпомагане и грижи</c:v>
                </c:pt>
                <c:pt idx="5">
                  <c:v>Жилищно строителство, БКС и опазване на околната среда</c:v>
                </c:pt>
                <c:pt idx="6">
                  <c:v>Почивно дело, култура и религиозни дейности</c:v>
                </c:pt>
                <c:pt idx="7">
                  <c:v>Икономически дейности и услуги</c:v>
                </c:pt>
                <c:pt idx="8">
                  <c:v>Разходи за лихви</c:v>
                </c:pt>
                <c:pt idx="9">
                  <c:v>Поддържане и ремонт на пътища</c:v>
                </c:pt>
                <c:pt idx="10">
                  <c:v>Капитални вложения</c:v>
                </c:pt>
                <c:pt idx="11">
                  <c:v>Дофинансиране</c:v>
                </c:pt>
                <c:pt idx="12">
                  <c:v>Резерв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375488"/>
        <c:axId val="133377024"/>
      </c:barChart>
      <c:catAx>
        <c:axId val="133375488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3377024"/>
        <c:crosses val="autoZero"/>
        <c:auto val="1"/>
        <c:lblAlgn val="ctr"/>
        <c:lblOffset val="100"/>
        <c:noMultiLvlLbl val="0"/>
      </c:catAx>
      <c:valAx>
        <c:axId val="133377024"/>
        <c:scaling>
          <c:orientation val="minMax"/>
        </c:scaling>
        <c:delete val="0"/>
        <c:axPos val="t"/>
        <c:majorGridlines>
          <c:spPr>
            <a:ln>
              <a:solidFill>
                <a:schemeClr val="bg1"/>
              </a:solidFill>
            </a:ln>
          </c:spPr>
        </c:majorGridlines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en-US"/>
          </a:p>
        </c:txPr>
        <c:crossAx val="133375488"/>
        <c:crosses val="autoZero"/>
        <c:crossBetween val="between"/>
      </c:valAx>
    </c:plotArea>
    <c:plotVisOnly val="1"/>
    <c:dispBlanksAs val="gap"/>
    <c:showDLblsOverMax val="0"/>
  </c:chart>
  <c:spPr>
    <a:effectLst>
      <a:glow rad="127000">
        <a:schemeClr val="tx1">
          <a:lumMod val="85000"/>
        </a:schemeClr>
      </a:glow>
      <a:outerShdw blurRad="63500" sx="102000" sy="102000" algn="ctr" rotWithShape="0">
        <a:prstClr val="black">
          <a:alpha val="40000"/>
        </a:prstClr>
      </a:outerShdw>
    </a:effectLst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endParaRPr lang="en-US" sz="2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defRPr>
            </a:pPr>
            <a:r>
              <a:rPr lang="ru-RU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РАЗПРЕДЕЛЕНИЕ 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СРЕДСТВАТА ЗА КАПИТАЛОВАТА ПРОГРАМА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555555555555555E-2"/>
          <c:y val="0.21589822105570136"/>
          <c:w val="0.62377012248468944"/>
          <c:h val="0.7452128900554096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РАЗПРЕДЕЛЕНИЕ НА СРЕДСТВАТА ЗА КАПИТАЛОВАТА ПРОГРАМА</c:v>
                </c:pt>
              </c:strCache>
            </c:strRef>
          </c:tx>
          <c:explosion val="16"/>
          <c:dPt>
            <c:idx val="0"/>
            <c:bubble3D val="0"/>
            <c:explosion val="19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cat>
            <c:strRef>
              <c:f>Лист1!$A$2:$A$3</c:f>
              <c:strCache>
                <c:ptCount val="2"/>
                <c:pt idx="0">
                  <c:v>ЦЕЛЕВА СУБСИДИЯ ОТ РЕПУБЛИКАНСКИ БЮДЖЕТ</c:v>
                </c:pt>
                <c:pt idx="1">
                  <c:v>СРЕДСТВА ОТ МЕСТЕН БЮДЖЕТ  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 formatCode="#,##0">
                  <c:v>283000</c:v>
                </c:pt>
                <c:pt idx="1">
                  <c:v>1004791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515901137357832"/>
          <c:y val="0.52967060367454066"/>
          <c:w val="0.32206321084864392"/>
          <c:h val="0.38248293963254593"/>
        </c:manualLayout>
      </c:layout>
      <c:overlay val="0"/>
      <c:txPr>
        <a:bodyPr/>
        <a:lstStyle/>
        <a:p>
          <a:pPr>
            <a:defRPr sz="2000">
              <a:solidFill>
                <a:schemeClr val="bg1"/>
              </a:solidFill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283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quarter" idx="1"/>
          </p:nvPr>
        </p:nvSpPr>
        <p:spPr>
          <a:xfrm>
            <a:off x="3815375" y="0"/>
            <a:ext cx="2918830" cy="49283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E2E59D7C-965C-464D-9A61-ED2FF3ED67E9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62238"/>
            <a:ext cx="2918830" cy="492839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3"/>
          </p:nvPr>
        </p:nvSpPr>
        <p:spPr>
          <a:xfrm>
            <a:off x="3815375" y="9362238"/>
            <a:ext cx="2918830" cy="492839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383C3E82-6563-4BB1-BA0D-8C5430232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127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283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2839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5ADAD459-97A0-4C7C-9C3F-8DF931EF8FFB}" type="datetimeFigureOut">
              <a:rPr lang="en-US" smtClean="0"/>
              <a:t>2/6/2013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8188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3577" y="4681973"/>
            <a:ext cx="5388610" cy="4435556"/>
          </a:xfrm>
          <a:prstGeom prst="rect">
            <a:avLst/>
          </a:prstGeom>
        </p:spPr>
        <p:txBody>
          <a:bodyPr vert="horz" lIns="90718" tIns="45359" rIns="90718" bIns="45359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62238"/>
            <a:ext cx="2918830" cy="492839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15375" y="9362238"/>
            <a:ext cx="2918830" cy="492839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65007A3C-34C8-4E45-88C8-FFB7508D6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3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31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2177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482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540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95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574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628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879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2029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6085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917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3279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54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211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16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39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7972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988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0333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5478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738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016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63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773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726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06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4492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07A3C-34C8-4E45-88C8-FFB7508D64B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52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90084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737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782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14222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2514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298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5328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18990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0270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10925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83144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000">
              <a:schemeClr val="bg2">
                <a:lumMod val="60000"/>
                <a:lumOff val="40000"/>
              </a:schemeClr>
            </a:gs>
            <a:gs pos="47000">
              <a:srgbClr val="D4DEFF"/>
            </a:gs>
            <a:gs pos="76000">
              <a:srgbClr val="D4DEFF"/>
            </a:gs>
            <a:gs pos="93000">
              <a:srgbClr val="96AB94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43957-FD9D-45BC-A81C-71E2DFE3DE9A}" type="datetimeFigureOut">
              <a:rPr lang="bg-BG" smtClean="0"/>
              <a:t>6.2.2013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17FA2-C3F7-49D3-BA39-7D0767EAFFA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58208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12" y="1556792"/>
            <a:ext cx="9141544" cy="3312368"/>
          </a:xfrm>
          <a:ln>
            <a:noFill/>
          </a:ln>
          <a:scene3d>
            <a:camera prst="perspectiveAbove"/>
            <a:lightRig rig="threePt" dir="t"/>
          </a:scene3d>
        </p:spPr>
        <p:txBody>
          <a:bodyPr>
            <a:noAutofit/>
          </a:bodyPr>
          <a:lstStyle/>
          <a:p>
            <a:r>
              <a:rPr lang="bg-BG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BatangChe" pitchFamily="49" charset="-127"/>
              </a:rPr>
              <a:t>БЮДЖЕТ 2013 </a:t>
            </a:r>
            <a:r>
              <a:rPr lang="bg-BG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BatangChe" pitchFamily="49" charset="-127"/>
              </a:rPr>
              <a:t>г</a:t>
            </a:r>
            <a:r>
              <a:rPr lang="bg-BG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BatangChe" pitchFamily="49" charset="-127"/>
              </a:rPr>
              <a:t>.</a:t>
            </a:r>
            <a:endParaRPr lang="bg-BG" sz="36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BatangChe" pitchFamily="49" charset="-127"/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5013176"/>
            <a:ext cx="6400800" cy="1343000"/>
          </a:xfrm>
        </p:spPr>
        <p:txBody>
          <a:bodyPr>
            <a:noAutofit/>
          </a:bodyPr>
          <a:lstStyle/>
          <a:p>
            <a:r>
              <a:rPr lang="bg-BG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ПУБЛИЧНО ОБСЪЖДАНЕ</a:t>
            </a:r>
          </a:p>
          <a:p>
            <a:r>
              <a:rPr lang="bg-BG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07.02.2013 г.</a:t>
            </a:r>
            <a:endParaRPr lang="bg-BG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лавие 1"/>
          <p:cNvSpPr txBox="1">
            <a:spLocks/>
          </p:cNvSpPr>
          <p:nvPr/>
        </p:nvSpPr>
        <p:spPr>
          <a:xfrm>
            <a:off x="685800" y="33265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6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ОБЩИНА ЛОМ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54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ІІ. РАЗХОДИ 2012 г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646227"/>
              </p:ext>
            </p:extLst>
          </p:nvPr>
        </p:nvGraphicFramePr>
        <p:xfrm>
          <a:off x="251518" y="1556792"/>
          <a:ext cx="8568953" cy="453650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{B301B821-A1FF-4177-AEE7-76D212191A09}</a:tableStyleId>
              </a:tblPr>
              <a:tblGrid>
                <a:gridCol w="6264698"/>
                <a:gridCol w="2304255"/>
              </a:tblGrid>
              <a:tr h="1315248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91055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Общо планирани </a:t>
                      </a:r>
                      <a:r>
                        <a:rPr lang="bg-BG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разходи,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т.ч.: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r>
                        <a:rPr lang="bg-BG" sz="24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984 770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60961">
                <a:tc>
                  <a:txBody>
                    <a:bodyPr/>
                    <a:lstStyle/>
                    <a:p>
                      <a:pPr algn="l"/>
                      <a:r>
                        <a:rPr lang="bg-BG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Държавни дейности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9 006 433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857651">
                <a:tc>
                  <a:txBody>
                    <a:bodyPr/>
                    <a:lstStyle/>
                    <a:p>
                      <a:pPr algn="l"/>
                      <a:r>
                        <a:rPr lang="bg-BG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Дофинансиране</a:t>
                      </a:r>
                      <a:r>
                        <a:rPr lang="bg-BG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на държавни дейности с местни приходи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118 332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l"/>
                      <a:r>
                        <a:rPr lang="bg-BG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Местни дейности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5 860 005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МАКРОРАМКА НА ПЛАНИРАНИТЕ РАЗХОДИ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ФУНКЦИИ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869991"/>
              </p:ext>
            </p:extLst>
          </p:nvPr>
        </p:nvGraphicFramePr>
        <p:xfrm>
          <a:off x="251520" y="1484784"/>
          <a:ext cx="8568951" cy="5082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19464"/>
                <a:gridCol w="5753956"/>
                <a:gridCol w="1995531"/>
              </a:tblGrid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bg-BG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bg-BG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8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 държавни служби</a:t>
                      </a:r>
                      <a:endParaRPr lang="bg-BG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tabLst>
                          <a:tab pos="1798638" algn="l"/>
                        </a:tabLst>
                      </a:pPr>
                      <a:r>
                        <a:rPr lang="bg-BG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en-US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714 459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8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Отбрана и сигурност </a:t>
                      </a:r>
                      <a:endParaRPr lang="bg-BG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132 091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8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bg-BG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6 083 393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8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Здравеопазване</a:t>
                      </a:r>
                      <a:endParaRPr lang="bg-BG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443 963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8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Социално</a:t>
                      </a:r>
                      <a:r>
                        <a:rPr lang="ru-RU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осигуряване</a:t>
                      </a:r>
                      <a:r>
                        <a:rPr lang="ru-RU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подпомагане</a:t>
                      </a:r>
                      <a:r>
                        <a:rPr lang="ru-RU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грижи</a:t>
                      </a:r>
                      <a:endParaRPr lang="ru-RU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2 413 371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955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 </a:t>
                      </a:r>
                      <a:r>
                        <a:rPr lang="ru-RU" sz="24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строителство</a:t>
                      </a:r>
                      <a:r>
                        <a:rPr lang="ru-RU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БКС и </a:t>
                      </a:r>
                      <a:r>
                        <a:rPr lang="ru-RU" sz="2400" b="0" u="none" strike="noStrike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опазване</a:t>
                      </a:r>
                      <a:r>
                        <a:rPr lang="ru-RU" sz="2400" b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околната</a:t>
                      </a:r>
                      <a:r>
                        <a:rPr lang="ru-RU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среда</a:t>
                      </a:r>
                      <a:endParaRPr lang="ru-RU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1 507 469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82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Почивно</a:t>
                      </a:r>
                      <a:r>
                        <a:rPr lang="ru-RU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дело, </a:t>
                      </a:r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култура</a:t>
                      </a:r>
                      <a:r>
                        <a:rPr lang="ru-RU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религиозни</a:t>
                      </a:r>
                      <a:r>
                        <a:rPr lang="ru-RU" sz="24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u="none" strike="noStrike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дейности</a:t>
                      </a:r>
                      <a:endParaRPr lang="ru-RU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442 514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781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272849"/>
              </p:ext>
            </p:extLst>
          </p:nvPr>
        </p:nvGraphicFramePr>
        <p:xfrm>
          <a:off x="323528" y="332656"/>
          <a:ext cx="8517632" cy="63578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932"/>
                <a:gridCol w="6111316"/>
                <a:gridCol w="1799384"/>
              </a:tblGrid>
              <a:tr h="99657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en-US" dirty="0"/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609149"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22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Икономически дейности и услуги</a:t>
                      </a:r>
                      <a:endParaRPr lang="bg-BG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267 520</a:t>
                      </a:r>
                      <a:endParaRPr lang="en-US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09149"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2200" b="0" u="none" strike="noStrike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Разходи за лихви</a:t>
                      </a:r>
                      <a:endParaRPr lang="bg-BG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bg-BG" sz="2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48 000</a:t>
                      </a:r>
                      <a:endParaRPr lang="en-US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09149"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2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Поддържане и ремонт на пътища</a:t>
                      </a:r>
                      <a:endParaRPr lang="bg-BG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89 700</a:t>
                      </a:r>
                      <a:endParaRPr lang="en-US" sz="22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150" marR="6150" marT="6350" marB="0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09149"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Капитални вложения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1 287 791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1037836"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ДДС </a:t>
                      </a:r>
                      <a:r>
                        <a:rPr lang="ru-RU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върху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суми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постъпили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от приходи от </a:t>
                      </a:r>
                      <a:r>
                        <a:rPr lang="ru-RU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продажби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общински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нефинансови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активи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§40-00 </a:t>
                      </a:r>
                      <a:endParaRPr lang="ru-RU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136 167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09149"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Дофинансиране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118 332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09149"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200" dirty="0" smtClean="0">
                          <a:latin typeface="Times New Roman" pitchFamily="18" charset="0"/>
                          <a:cs typeface="Times New Roman" pitchFamily="18" charset="0"/>
                        </a:rPr>
                        <a:t>300 000</a:t>
                      </a:r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  <a:tr h="609149">
                <a:tc>
                  <a:txBody>
                    <a:bodyPr/>
                    <a:lstStyle/>
                    <a:p>
                      <a:endParaRPr lang="en-US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Общо планирани разходи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2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14 984 770</a:t>
                      </a:r>
                      <a:endParaRPr lang="en-US" sz="2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tx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6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bg-BG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РАЗХОДИ</a:t>
            </a:r>
            <a:r>
              <a:rPr 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2013 </a:t>
            </a:r>
            <a:r>
              <a:rPr lang="bg-BG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</a:t>
            </a:r>
            <a:br>
              <a:rPr lang="bg-BG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БЮДЖЕТНИ ФУНКЦИИ </a:t>
            </a:r>
            <a:endParaRPr 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Контейнер за съдържани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6561935"/>
              </p:ext>
            </p:extLst>
          </p:nvPr>
        </p:nvGraphicFramePr>
        <p:xfrm>
          <a:off x="0" y="1340768"/>
          <a:ext cx="90364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572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“Общи </a:t>
            </a:r>
            <a:r>
              <a:rPr lang="ru-RU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държавни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3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sz="3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Контейнер за съдържание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615209"/>
              </p:ext>
            </p:extLst>
          </p:nvPr>
        </p:nvGraphicFramePr>
        <p:xfrm>
          <a:off x="395536" y="1484785"/>
          <a:ext cx="8568952" cy="4968552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6283898"/>
                <a:gridCol w="2285054"/>
              </a:tblGrid>
              <a:tr h="159894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2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 fontAlgn="ctr"/>
                      <a:r>
                        <a:rPr lang="bg-BG" sz="2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842402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Общинска администрация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bg-BG" sz="24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534 459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842402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Общински съвет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180 000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842402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Дофинансиране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83 162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842402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1 797 621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 prst="artDeco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2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“Отбрана и сигурност”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8617604"/>
              </p:ext>
            </p:extLst>
          </p:nvPr>
        </p:nvGraphicFramePr>
        <p:xfrm>
          <a:off x="251520" y="1484784"/>
          <a:ext cx="8640960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40760"/>
                <a:gridCol w="1800200"/>
              </a:tblGrid>
              <a:tr h="1320908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298883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 дейности по отбраната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56 908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1346732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дейности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вътрешна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сигурност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75 183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1074037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132 091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86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“Образование”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3856782"/>
              </p:ext>
            </p:extLst>
          </p:nvPr>
        </p:nvGraphicFramePr>
        <p:xfrm>
          <a:off x="179512" y="1340768"/>
          <a:ext cx="8712968" cy="496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6783"/>
                <a:gridCol w="2136185"/>
              </a:tblGrid>
              <a:tr h="103423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604586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Целодневни детски градини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1 531 258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24605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lang="ru-RU" sz="2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олудневна</a:t>
                      </a:r>
                      <a:r>
                        <a:rPr lang="ru-RU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подготовка на 6-годишни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деца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21 500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60542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r>
                        <a:rPr lang="bg-BG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бщообразователни </a:t>
                      </a:r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училища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4 386 422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86720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lang="bg-BG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звънучилищни </a:t>
                      </a:r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дейности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19 750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92869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  <a:r>
                        <a:rPr lang="bg-BG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руги </a:t>
                      </a:r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дейности по образованието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124 463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64999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6 083 393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9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“Здравеопазване”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901639"/>
              </p:ext>
            </p:extLst>
          </p:nvPr>
        </p:nvGraphicFramePr>
        <p:xfrm>
          <a:off x="251520" y="1256691"/>
          <a:ext cx="8424936" cy="4836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8712"/>
                <a:gridCol w="2016224"/>
              </a:tblGrid>
              <a:tr h="900178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46650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Детски ясли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274 841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933593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2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дравни</a:t>
                      </a:r>
                      <a:r>
                        <a:rPr lang="ru-RU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кабинети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детски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градини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училища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tabLst>
                          <a:tab pos="1789113" algn="l"/>
                        </a:tabLst>
                      </a:pPr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145 472 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55794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 дейности по здравеопазването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23 650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13236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Дофинансиране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687154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451 963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37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bg-BG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“Социално осигуряване, </a:t>
            </a:r>
            <a:r>
              <a:rPr lang="bg-B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подпомагане  и грижи”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351438"/>
              </p:ext>
            </p:extLst>
          </p:nvPr>
        </p:nvGraphicFramePr>
        <p:xfrm>
          <a:off x="251520" y="1492249"/>
          <a:ext cx="8496944" cy="51051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08734"/>
                <a:gridCol w="1888210"/>
              </a:tblGrid>
              <a:tr h="74879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10838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Домашен социален патронаж</a:t>
                      </a:r>
                      <a:endParaRPr lang="bg-BG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324 122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10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Клубове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пенсионера, инвалида и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10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Центрове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настаняване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от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семеен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тип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167 601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10838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Програми за временна заетост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10838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Център за временно настаняване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37 248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8256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Домове за стари </a:t>
                      </a:r>
                      <a:r>
                        <a:rPr lang="bg-BG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хора и за възрастни с увреждания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1 119 009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8256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Домове за деца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355 650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10838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Центрове за социална рехабилитация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222 620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8256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Дневни центрове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156 121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8256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Дофинансиране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378256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2 415</a:t>
                      </a:r>
                      <a:r>
                        <a:rPr lang="bg-BG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371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0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“Жилищно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строителство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благоустроиство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комунално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стопанство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опазване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околната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среда”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641553"/>
              </p:ext>
            </p:extLst>
          </p:nvPr>
        </p:nvGraphicFramePr>
        <p:xfrm>
          <a:off x="323528" y="1772813"/>
          <a:ext cx="8424936" cy="4824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6744"/>
                <a:gridCol w="1728192"/>
              </a:tblGrid>
              <a:tr h="76165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2400" b="1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761651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Осветление на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улици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площади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249 000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171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дейности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жилищно </a:t>
                      </a:r>
                      <a:r>
                        <a:rPr lang="ru-RU" sz="24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строителство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76 240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56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дейности</a:t>
                      </a:r>
                      <a:r>
                        <a:rPr lang="ru-RU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благоустрояване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56888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Водоснабдяване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90101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Озеленяване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90101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Чистота</a:t>
                      </a:r>
                      <a:endParaRPr lang="bg-BG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1 089 229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90101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1 507 469 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7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4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бюджета за 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en-US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се </a:t>
            </a:r>
            <a:r>
              <a:rPr lang="ru-RU" sz="3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очаква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 </a:t>
            </a:r>
            <a:r>
              <a:rPr lang="bg-BG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осъществят </a:t>
            </a:r>
            <a:r>
              <a:rPr lang="bg-BG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целите свързани </a:t>
            </a:r>
            <a:r>
              <a:rPr lang="bg-BG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3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политиката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3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местната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власт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разширяване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обхвата и </a:t>
            </a:r>
            <a:r>
              <a:rPr lang="ru-RU" sz="3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подобряване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качеството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публичните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услуги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bg-BG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жизнената </a:t>
            </a:r>
            <a:r>
              <a:rPr lang="bg-BG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среда и инфраструктурата</a:t>
            </a:r>
            <a:r>
              <a:rPr lang="bg-BG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стабилното </a:t>
            </a:r>
            <a:r>
              <a:rPr lang="bg-BG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и </a:t>
            </a:r>
            <a:r>
              <a:rPr lang="bg-BG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функциониране на </a:t>
            </a:r>
            <a:r>
              <a:rPr lang="bg-BG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социалната сфера – образование</a:t>
            </a:r>
            <a:r>
              <a:rPr lang="bg-BG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култура</a:t>
            </a:r>
            <a:r>
              <a:rPr lang="bg-BG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спорт, учебни заведения</a:t>
            </a:r>
            <a:r>
              <a:rPr lang="bg-BG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социалн</a:t>
            </a:r>
            <a:r>
              <a:rPr lang="bg-BG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 осигуряване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здравеопазване</a:t>
            </a:r>
            <a:r>
              <a:rPr lang="ru-RU" sz="34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3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3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4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2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Почивно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дело,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култура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религиозни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Контейнер за съдържани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009692"/>
              </p:ext>
            </p:extLst>
          </p:nvPr>
        </p:nvGraphicFramePr>
        <p:xfrm>
          <a:off x="251520" y="1772815"/>
          <a:ext cx="8496944" cy="4867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8712"/>
                <a:gridCol w="2088232"/>
              </a:tblGrid>
              <a:tr h="695122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99667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 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12484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Читалища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197 537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12484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Исторически музей и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художествена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галерия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97900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Радиотранслационни възли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12484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Обредни домове и зали</a:t>
                      </a:r>
                      <a:endParaRPr lang="bg-BG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16 500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25303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 дейности по културата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96 677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525303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Дофинансиране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25 170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443790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467 684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32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Функция “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Икономически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дейности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услуги”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914626"/>
              </p:ext>
            </p:extLst>
          </p:nvPr>
        </p:nvGraphicFramePr>
        <p:xfrm>
          <a:off x="251520" y="1700808"/>
          <a:ext cx="8568952" cy="40090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79108"/>
                <a:gridCol w="2189844"/>
              </a:tblGrid>
              <a:tr h="887498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 </a:t>
                      </a:r>
                    </a:p>
                    <a:p>
                      <a:pPr algn="ctr" fontAlgn="ctr"/>
                      <a:r>
                        <a:rPr lang="bg-BG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484266">
                <a:tc>
                  <a:txBody>
                    <a:bodyPr/>
                    <a:lstStyle/>
                    <a:p>
                      <a:pPr marL="0" indent="266700" algn="l" fontAlgn="ctr"/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Служби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дейности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поддръжка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ремонти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изграждане</a:t>
                      </a:r>
                      <a:r>
                        <a:rPr lang="ru-RU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24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пътища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89 700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887498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Други дейности по икономиката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267 520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749783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357 220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120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некласифицирани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функции”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450541"/>
              </p:ext>
            </p:extLst>
          </p:nvPr>
        </p:nvGraphicFramePr>
        <p:xfrm>
          <a:off x="251518" y="1700808"/>
          <a:ext cx="8568953" cy="44408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6746"/>
                <a:gridCol w="1872207"/>
              </a:tblGrid>
              <a:tr h="108012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2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1120232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Разходи за лихви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120232">
                <a:tc>
                  <a:txBody>
                    <a:bodyPr/>
                    <a:lstStyle/>
                    <a:p>
                      <a:pPr algn="l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</a:t>
                      </a:r>
                      <a:endParaRPr lang="bg-BG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300 000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</a:tcPr>
                </a:tc>
              </a:tr>
              <a:tr h="1120232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bg-BG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348 000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cell3D prstMaterial="dkEdge">
                      <a:bevel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05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Капиталовата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програма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Община Лом за 2013 г. е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съобразена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идентифицираните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нужди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гражданите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общината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тразява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очакваното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развити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 цел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повишаване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качеството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предоставяните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публични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услуги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областта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благоустрояването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поддържането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общинската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инфраструктура –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пътна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водоснабдителна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канализационна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спортна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база, чистота, </a:t>
            </a:r>
            <a:r>
              <a:rPr lang="ru-RU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поддържане</a:t>
            </a:r>
            <a:r>
              <a:rPr lang="ru-RU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зелени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други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53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 Р О Е К Т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    </a:t>
            </a:r>
            <a:b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П И Т А Л О В И Т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 А З Х О Д И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marL="0" indent="0" algn="ctr">
              <a:buNone/>
            </a:pPr>
            <a:r>
              <a:rPr lang="bg-BG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І. ПРИХОДНА ЧАСТ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217340"/>
              </p:ext>
            </p:extLst>
          </p:nvPr>
        </p:nvGraphicFramePr>
        <p:xfrm>
          <a:off x="539552" y="2060846"/>
          <a:ext cx="8208912" cy="45111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8751"/>
                <a:gridCol w="2030161"/>
              </a:tblGrid>
              <a:tr h="87038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1. ЦЕЛЕВА  СУБСИДИЯ ОТ РЕПУБЛИКАНСКИ </a:t>
                      </a:r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l" fontAlgn="b"/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БЮДЖЕТ </a:t>
                      </a:r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(ЗДБРБ</a:t>
                      </a:r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</a:t>
                      </a:r>
                      <a:r>
                        <a:rPr lang="bg-BG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bg-BG" sz="20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т.ч.: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283</a:t>
                      </a:r>
                      <a:r>
                        <a:rPr lang="bg-BG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bg-BG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лв.</a:t>
                      </a:r>
                      <a:endParaRPr lang="en-US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772938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1.1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ЦЕЛЕВА  СУБСИДИЯ ЗА 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ЧЕТВЪРТОКЛАСНА  </a:t>
                      </a:r>
                    </a:p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ПЪТНА МРЕЖА 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лв.</a:t>
                      </a:r>
                      <a:endParaRPr lang="en-US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39682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1.2</a:t>
                      </a:r>
                      <a:r>
                        <a:rPr lang="bg-BG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ЦЕЛЕВА СУБСИДИЯ</a:t>
                      </a:r>
                      <a:endParaRPr lang="bg-BG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лв.</a:t>
                      </a:r>
                      <a:endParaRPr lang="en-US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69374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2</a:t>
                      </a:r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СРЕДСТВА </a:t>
                      </a:r>
                      <a:r>
                        <a:rPr lang="ru-RU" sz="20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 МЕСТЕН БЮДЖЕТ  (М.Б</a:t>
                      </a:r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.), </a:t>
                      </a:r>
                    </a:p>
                    <a:p>
                      <a:pPr algn="l" fontAlgn="b"/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в </a:t>
                      </a:r>
                      <a:r>
                        <a:rPr lang="ru-RU" sz="2000" b="1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bg-BG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004</a:t>
                      </a:r>
                      <a:r>
                        <a:rPr lang="bg-BG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791</a:t>
                      </a:r>
                      <a:r>
                        <a:rPr lang="bg-BG" sz="20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лв.</a:t>
                      </a:r>
                      <a:endParaRPr lang="en-US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439682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2.1</a:t>
                      </a:r>
                      <a:r>
                        <a:rPr lang="bg-BG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СОБСТВЕНИ БЮДЖЕТНИ СРЕДСТВА</a:t>
                      </a:r>
                      <a:endParaRPr lang="bg-BG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153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958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лв.</a:t>
                      </a:r>
                      <a:endParaRPr lang="en-US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439682">
                <a:tc>
                  <a:txBody>
                    <a:bodyPr/>
                    <a:lstStyle/>
                    <a:p>
                      <a:pPr algn="l" fontAlgn="b"/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2.1А  Приходи </a:t>
                      </a:r>
                      <a:r>
                        <a:rPr lang="bg-BG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§40-00</a:t>
                      </a:r>
                      <a:endParaRPr lang="bg-BG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680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833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лв.</a:t>
                      </a:r>
                      <a:endParaRPr lang="en-US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439682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2.1Б  </a:t>
                      </a:r>
                      <a:r>
                        <a:rPr lang="ru-RU" sz="20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Преходен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остатък</a:t>
                      </a:r>
                      <a:r>
                        <a:rPr lang="ru-RU" sz="20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</a:t>
                      </a:r>
                      <a:r>
                        <a:rPr lang="ru-RU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§27-07</a:t>
                      </a:r>
                      <a:endParaRPr lang="ru-RU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</a:t>
                      </a:r>
                      <a:r>
                        <a:rPr lang="bg-BG" sz="20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лв.</a:t>
                      </a:r>
                      <a:endParaRPr lang="en-US" sz="20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439682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bg-BG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ВСИЧКО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bg-BG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287</a:t>
                      </a:r>
                      <a:r>
                        <a:rPr lang="bg-BG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791</a:t>
                      </a:r>
                      <a:r>
                        <a:rPr lang="bg-BG" sz="20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лв.</a:t>
                      </a:r>
                      <a:endParaRPr lang="en-US" sz="2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710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39795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авоъгълник 4"/>
          <p:cNvSpPr/>
          <p:nvPr/>
        </p:nvSpPr>
        <p:spPr>
          <a:xfrm>
            <a:off x="1691680" y="4077072"/>
            <a:ext cx="1584176" cy="64807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78%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авоъгълник 5"/>
          <p:cNvSpPr/>
          <p:nvPr/>
        </p:nvSpPr>
        <p:spPr>
          <a:xfrm>
            <a:off x="3635896" y="2636912"/>
            <a:ext cx="1080120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22%</a:t>
            </a:r>
            <a:endParaRPr lang="en-US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268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bg-BG" sz="3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ІІ. РАЗХОДНА ЧАСТ</a:t>
            </a:r>
            <a:endParaRPr lang="en-US" sz="32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589114"/>
              </p:ext>
            </p:extLst>
          </p:nvPr>
        </p:nvGraphicFramePr>
        <p:xfrm>
          <a:off x="251520" y="1196752"/>
          <a:ext cx="8712968" cy="52570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72808"/>
                <a:gridCol w="1440160"/>
              </a:tblGrid>
              <a:tr h="56430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ОБЕКТИ</a:t>
                      </a:r>
                      <a:endParaRPr lang="bg-BG" sz="20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200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Стойност </a:t>
                      </a:r>
                    </a:p>
                    <a:p>
                      <a:pPr algn="ctr" fontAlgn="ctr"/>
                      <a:r>
                        <a:rPr lang="bg-BG" sz="2000" u="none" strike="noStrike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в  лева</a:t>
                      </a:r>
                      <a:endParaRPr lang="bg-BG" sz="20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36178">
                <a:tc>
                  <a:txBody>
                    <a:bodyPr/>
                    <a:lstStyle/>
                    <a:p>
                      <a:pPr algn="r" fontAlgn="ctr"/>
                      <a:r>
                        <a:rPr lang="bg-BG" sz="2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Всичко разходи, в т.ч.:</a:t>
                      </a:r>
                      <a:endParaRPr lang="bg-BG" sz="2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1 287 791</a:t>
                      </a:r>
                      <a:endParaRPr lang="en-US" sz="2400" b="1" i="0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65000"/>
                      </a:schemeClr>
                    </a:solidFill>
                  </a:tcPr>
                </a:tc>
              </a:tr>
              <a:tr h="28538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ОСНОВНИ РЕМОНТИ:</a:t>
                      </a:r>
                      <a:endParaRPr lang="bg-BG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324 500</a:t>
                      </a:r>
                      <a:endParaRPr lang="en-US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2906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en-US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сграда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общинска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администрация -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покрив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зала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80 000</a:t>
                      </a:r>
                      <a:endParaRPr lang="en-US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853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bg-BG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Ремонт </a:t>
                      </a:r>
                      <a:r>
                        <a:rPr lang="bg-BG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ЦДГ по предписания</a:t>
                      </a:r>
                      <a:endParaRPr lang="bg-BG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507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"Ремонт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централен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прилежащ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към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читалище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Виолета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Рангелова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Трайково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общ. Лом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bg-BG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 Ремонт </a:t>
                      </a:r>
                      <a:r>
                        <a:rPr lang="bg-BG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канализация  ул. "Перущица" </a:t>
                      </a:r>
                      <a:endParaRPr lang="bg-BG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8 500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8342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Инженеринг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/технико-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документация и ремонт/ канализация ул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"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Пристанищна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№15 - Кале 1-4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85380">
                <a:tc>
                  <a:txBody>
                    <a:bodyPr/>
                    <a:lstStyle/>
                    <a:p>
                      <a:pPr algn="l" fontAlgn="ctr"/>
                      <a:r>
                        <a:rPr lang="bg-BG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 Ремонт </a:t>
                      </a:r>
                      <a:r>
                        <a:rPr lang="bg-BG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водопровод ЦГЧ - Лом</a:t>
                      </a:r>
                      <a:endParaRPr lang="bg-BG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864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Тротоарни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настилки ул. "Ал.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Стамболийски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864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 Ремонт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предпазна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дига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р. Лом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en-US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853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IV-</a:t>
                      </a:r>
                      <a:r>
                        <a:rPr lang="bg-BG" sz="1800" b="1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</a:t>
                      </a:r>
                      <a:r>
                        <a:rPr lang="bg-BG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ПЪТНИ  </a:t>
                      </a:r>
                      <a:r>
                        <a:rPr lang="bg-BG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ОБЕКТИ:</a:t>
                      </a:r>
                      <a:endParaRPr lang="bg-BG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129 600</a:t>
                      </a:r>
                      <a:endParaRPr lang="en-US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/>
                </a:tc>
              </a:tr>
              <a:tr h="286499">
                <a:tc>
                  <a:txBody>
                    <a:bodyPr/>
                    <a:lstStyle/>
                    <a:p>
                      <a:pPr algn="l" fontAlgn="ctr"/>
                      <a:r>
                        <a:rPr lang="bg-BG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lang="en-US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 </a:t>
                      </a:r>
                      <a:r>
                        <a:rPr lang="en-US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1130 /</a:t>
                      </a:r>
                      <a:r>
                        <a:rPr lang="en-US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II-81 </a:t>
                      </a:r>
                      <a:r>
                        <a:rPr lang="bg-BG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Расово-Лом</a:t>
                      </a:r>
                      <a:r>
                        <a:rPr lang="bg-BG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 - Комощица</a:t>
                      </a:r>
                      <a:endParaRPr lang="bg-BG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100 000</a:t>
                      </a:r>
                      <a:endParaRPr lang="en-US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298436">
                <a:tc>
                  <a:txBody>
                    <a:bodyPr/>
                    <a:lstStyle/>
                    <a:p>
                      <a:pPr algn="l" fontAlgn="ctr"/>
                      <a:r>
                        <a:rPr lang="bg-BG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 </a:t>
                      </a:r>
                      <a:r>
                        <a:rPr lang="fr-FR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MON </a:t>
                      </a:r>
                      <a:r>
                        <a:rPr lang="fr-FR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1134 /MON 1131/ Станево - /II-11/</a:t>
                      </a:r>
                      <a:endParaRPr lang="fr-FR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29 600</a:t>
                      </a:r>
                      <a:endParaRPr lang="en-US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350" marR="6350" marT="635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94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76692"/>
              </p:ext>
            </p:extLst>
          </p:nvPr>
        </p:nvGraphicFramePr>
        <p:xfrm>
          <a:off x="251520" y="188638"/>
          <a:ext cx="8640960" cy="6480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8792"/>
                <a:gridCol w="1512168"/>
              </a:tblGrid>
              <a:tr h="61156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ОБЕКТИ</a:t>
                      </a:r>
                      <a:endParaRPr lang="bg-BG" sz="18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Стойност</a:t>
                      </a:r>
                    </a:p>
                    <a:p>
                      <a:pPr algn="ctr" fontAlgn="ctr"/>
                      <a:r>
                        <a:rPr lang="bg-BG" sz="1800" b="1" i="0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 лева</a:t>
                      </a:r>
                      <a:endParaRPr lang="bg-BG" sz="18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07283">
                <a:tc>
                  <a:txBody>
                    <a:bodyPr/>
                    <a:lstStyle/>
                    <a:p>
                      <a:pPr algn="ctr" fontAlgn="b"/>
                      <a:r>
                        <a:rPr lang="bg-BG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ПРИДОБИВАНЕ НА  Н.Д.М.А</a:t>
                      </a:r>
                      <a:r>
                        <a:rPr lang="bg-BG" sz="18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.:</a:t>
                      </a:r>
                      <a:endParaRPr lang="bg-BG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en-US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/>
                </a:tc>
              </a:tr>
              <a:tr h="359105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Геодезически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услуги за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нуждите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общински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имоти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b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en-US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0728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ПРИДОБИВАНЕ НА Д.М.А.</a:t>
                      </a:r>
                      <a:endParaRPr lang="bg-BG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803 691</a:t>
                      </a:r>
                      <a:endParaRPr lang="en-US" sz="18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/>
                </a:tc>
              </a:tr>
              <a:tr h="307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Софтуер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Местни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данъци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такси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07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Програмни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техническа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служба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3072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Обследване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паспортизация 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енерг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сертифициране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общ.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сгради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10 841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1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Аварийно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завършване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брегоукрепително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съоръжение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р.Дунав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района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гр.част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гр.Лом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пар.31-18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1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Авторски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 Аварийно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завършване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брегоукрепи-телно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съоръжение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р.Дунав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района на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градска</a:t>
                      </a:r>
                      <a:r>
                        <a:rPr lang="ru-RU" sz="180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гр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Лом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1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Иженеринг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/техническо-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документация 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авариен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ремонт/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външен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водопровод "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ДВУИ «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Св.Георги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Победоносец-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Чучурката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1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 "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Изграждане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нов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кухненски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блок за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нуждите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ДВФУ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Бахчите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Орсоя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община Лом ( проект Красива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България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115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 Ремонт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стара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сграда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цялостна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вертикална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планировка на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ДВУИ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м. "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Чучурката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", гр. Лом (проект Красива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България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9158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Основен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ремонт 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преустройство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сграда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бивше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начално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училище "Св.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Охридски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", кв.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Младеново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гр. Лом за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нуждите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Защитено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жилище за лица с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психични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разстройства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 (проект Красива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България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140 000</a:t>
                      </a:r>
                      <a:endParaRPr lang="en-US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710" marR="2710" marT="271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4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383232"/>
              </p:ext>
            </p:extLst>
          </p:nvPr>
        </p:nvGraphicFramePr>
        <p:xfrm>
          <a:off x="251520" y="260648"/>
          <a:ext cx="8640960" cy="61795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44816"/>
                <a:gridCol w="1296144"/>
              </a:tblGrid>
              <a:tr h="631591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ОБЕКТИ</a:t>
                      </a:r>
                      <a:endParaRPr lang="bg-BG" sz="18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800" b="1" u="none" strike="noStrike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Стойност в лева</a:t>
                      </a:r>
                      <a:endParaRPr lang="bg-BG" sz="18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52906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 Доставка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специализирана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техника за ОП "Чистота"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975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Изработване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технически проект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логистичен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център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ТГС /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пазара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4740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Проектиране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рехабилитация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изграждане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водопровод с.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Замфир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Проектиране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рехабилитация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изграждане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водопровод с.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Трайково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788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Иженеринг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/техническо-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документация 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основен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ремонт/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пътна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настилка ул.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Радецки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гр. Лом 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4130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Проектиране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противопожарни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мерки,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съгласно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предписания на РС ПБЗН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30 000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2340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Изготвяне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технически проект за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кандидатстване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схема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«Зелена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достъпна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градска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среда»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30 600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Изготвяне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идейни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технически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проекти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мрежата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кв.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Младеново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 кв.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Моминброд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гр.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Лом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35 250</a:t>
                      </a:r>
                      <a:endParaRPr lang="en-US" sz="1800" b="0" i="0" u="none" strike="noStrike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  <a:tr h="69492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Авторски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надзор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обект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"Ремонт на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спортно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игрище и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спортна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strike="noStrike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сграда</a:t>
                      </a:r>
                      <a:r>
                        <a:rPr lang="ru-RU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 по проект 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ТГС </a:t>
                      </a:r>
                      <a:r>
                        <a:rPr lang="ru-RU" sz="18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България-сърбия</a:t>
                      </a:r>
                      <a:r>
                        <a:rPr lang="ru-RU" sz="18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5 000</a:t>
                      </a:r>
                      <a:endParaRPr lang="en-US" sz="18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73" marR="6273" marT="6273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5073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67544" y="4293096"/>
            <a:ext cx="8424936" cy="13681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bg-BG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БЛАГОДАРЯ ЗА ВНИМАНИЕТО!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авоъгълник 3"/>
          <p:cNvSpPr/>
          <p:nvPr/>
        </p:nvSpPr>
        <p:spPr>
          <a:xfrm>
            <a:off x="467544" y="1340768"/>
            <a:ext cx="784887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Усилията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ръководството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Община Лом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бъдат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изцяло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насочени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към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законосъобразно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икономично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ефикасно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управление на </a:t>
            </a:r>
            <a:r>
              <a:rPr lang="ru-RU" sz="28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бюджетния</a:t>
            </a:r>
            <a:r>
              <a:rPr lang="ru-RU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ресурс –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 2013 г. 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9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bg-BG" dirty="0" smtClean="0"/>
              <a:t>Бюджет 2013 г. ще се изпълни под мотото</a:t>
            </a:r>
            <a:r>
              <a:rPr lang="bg-BG" dirty="0"/>
              <a:t>: </a:t>
            </a: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>
                <a:solidFill>
                  <a:srgbClr val="9A080B"/>
                </a:solidFill>
              </a:rPr>
              <a:t>„</a:t>
            </a:r>
            <a:r>
              <a:rPr lang="bg-BG" dirty="0">
                <a:solidFill>
                  <a:srgbClr val="9A080B"/>
                </a:solidFill>
              </a:rPr>
              <a:t>РЕАЛИЗЪМ, РЕЗУЛТАТИ, </a:t>
            </a:r>
            <a:r>
              <a:rPr lang="bg-BG" dirty="0" smtClean="0">
                <a:solidFill>
                  <a:srgbClr val="9A080B"/>
                </a:solidFill>
              </a:rPr>
              <a:t>РАЗВИТИЕ“</a:t>
            </a:r>
            <a:endParaRPr lang="en-US" dirty="0">
              <a:solidFill>
                <a:srgbClr val="9A080B"/>
              </a:solidFill>
            </a:endParaRPr>
          </a:p>
        </p:txBody>
      </p:sp>
      <p:sp>
        <p:nvSpPr>
          <p:cNvPr id="5" name="Правоъгълник 4"/>
          <p:cNvSpPr/>
          <p:nvPr/>
        </p:nvSpPr>
        <p:spPr>
          <a:xfrm>
            <a:off x="547514" y="2204864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g-BG" sz="2400" b="1" dirty="0">
                <a:solidFill>
                  <a:srgbClr val="9A080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РЕАЛИЗЪМ</a:t>
            </a:r>
            <a:r>
              <a:rPr lang="bg-BG" sz="2400" b="1" dirty="0">
                <a:solidFill>
                  <a:srgbClr val="9A080B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rgbClr val="9A080B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Финансова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стабилност;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Разумна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приходна политика, съобразена с възможностите и потребностите на населението, при спазване на принципа на солидарност;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Ефективно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икономично разпределение на разходите и финансовите ресурси, при спазване на строга бюджетна дисциплина;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Обезпечено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финансовото изпълнение на мащабни инвестиции с европейско финансиране; 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Осигурена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добра проектна готовност за привличане на външен финансов ресурс за реализиране на мащабни инвестиции и провеждане на политики;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1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3240360"/>
          </a:xfrm>
        </p:spPr>
        <p:txBody>
          <a:bodyPr>
            <a:noAutofit/>
          </a:bodyPr>
          <a:lstStyle/>
          <a:p>
            <a:pPr algn="just"/>
            <a:r>
              <a:rPr lang="bg-BG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РЕЗУЛТАТИ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Реализиране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инвестиции за подобряване на социално – икономическото развитие на общината, сред които: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изградена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съвременна екологична инфраструктура в сектор води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подобрена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съществуваща образователна, социална и спортна инфраструктура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подобрено състояние на пътната инфраструктура;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благоустроена градската среда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осигурена </a:t>
            </a: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подкрепа за уязвими групи чрез предоставяне на широк спектър от качествени социални услуги;</a:t>
            </a:r>
            <a:r>
              <a:rPr lang="en-US" sz="22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/>
            </a:r>
            <a:br>
              <a:rPr lang="en-US" sz="2200" dirty="0">
                <a:solidFill>
                  <a:schemeClr val="bg1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</a:br>
            <a:endParaRPr lang="en-US" sz="2200" dirty="0">
              <a:solidFill>
                <a:schemeClr val="bg1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95536" y="3933056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g-BG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</a:t>
            </a:r>
            <a:endParaRPr lang="en-US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bg-BG" sz="2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Активни местни политики за достоен стандарт на живот, съвременна инфраструктура, привлекателна жизнена среда, атрактивни условия за образование, бизнес и инвестиции, град с богат културен календар,  и не на последно място с висока степен на социална чувствителност.</a:t>
            </a:r>
            <a:endParaRPr lang="en-US" sz="22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5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лави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pPr marL="174625" indent="-174625" algn="l"/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Проекто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-Бюджет 2013 г. е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разработен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база на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следните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нормативни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актове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държавния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бюджет на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Република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България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2013 год.;</a:t>
            </a:r>
            <a:b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Постановление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Министерски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съвет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№1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 09.01.2013 г.,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изпълнение 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Държавния бюджет;</a:t>
            </a:r>
            <a:b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Бюджетните 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насоки на 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Министерство на финансите;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Наредба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съставяне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изпълнение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отчитане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общинските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бюджети;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общинските бюджети;</a:t>
            </a:r>
            <a:b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З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акон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финансовото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управление в </a:t>
            </a:r>
            <a:r>
              <a:rPr lang="ru-RU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публичния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сектор;</a:t>
            </a:r>
            <a: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bg-BG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* Закон за местното самоуправление и местната администрация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0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лавие 2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ВЗАИМООТНОШЕНИЯ С ЦЕНТРАЛЕН БЮДЖЕТ</a:t>
            </a:r>
            <a:endParaRPr lang="en-US" dirty="0"/>
          </a:p>
        </p:txBody>
      </p:sp>
      <p:sp>
        <p:nvSpPr>
          <p:cNvPr id="4" name="Подзаглавие 3"/>
          <p:cNvSpPr>
            <a:spLocks noGrp="1"/>
          </p:cNvSpPr>
          <p:nvPr>
            <p:ph type="subTitle" idx="1"/>
          </p:nvPr>
        </p:nvSpPr>
        <p:spPr>
          <a:xfrm>
            <a:off x="539552" y="2060848"/>
            <a:ext cx="8208912" cy="4392488"/>
          </a:xfrm>
        </p:spPr>
        <p:txBody>
          <a:bodyPr>
            <a:noAutofit/>
          </a:bodyPr>
          <a:lstStyle/>
          <a:p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Общият </a:t>
            </a:r>
            <a:r>
              <a:rPr lang="bg-BG" sz="2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размер на бюджетните взаимоотношения за 201</a:t>
            </a:r>
            <a:r>
              <a:rPr lang="en-US" sz="2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2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година  </a:t>
            </a: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  10</a:t>
            </a:r>
            <a:r>
              <a:rPr lang="bg-BG" sz="2200" b="1" dirty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 177 600 </a:t>
            </a: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лева в т.ч.:</a:t>
            </a:r>
            <a:endParaRPr lang="en-US" sz="22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8</a:t>
            </a:r>
            <a:r>
              <a:rPr lang="bg-BG" sz="2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 385 </a:t>
            </a: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638 лева – 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  </a:t>
            </a:r>
            <a:r>
              <a:rPr lang="bg-BG" sz="2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субсидия 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bg-BG" sz="2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делегираните от държавата дейности 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2200" i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1 469 300  лева – 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 изравнителна субсидия – трансфер за  местните дейности; </a:t>
            </a:r>
            <a:endParaRPr lang="en-US" sz="2200" i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39 </a:t>
            </a:r>
            <a:r>
              <a:rPr lang="bg-BG" sz="2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700 </a:t>
            </a: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лева – 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зимно </a:t>
            </a:r>
            <a:r>
              <a:rPr lang="bg-BG" sz="2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поддържане и </a:t>
            </a:r>
            <a:r>
              <a:rPr lang="bg-BG" sz="2200" i="1" dirty="0" err="1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снегопочистване</a:t>
            </a:r>
            <a:r>
              <a:rPr lang="bg-BG" sz="2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трансфер за местни дейности;</a:t>
            </a:r>
            <a:endParaRPr lang="en-US" sz="2200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* 283 </a:t>
            </a:r>
            <a:r>
              <a:rPr lang="bg-BG" sz="2200" b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</a:t>
            </a:r>
            <a:r>
              <a:rPr lang="bg-BG" sz="2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лева – 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целева   </a:t>
            </a:r>
            <a:r>
              <a:rPr lang="bg-BG" sz="2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субсидия   за 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капиталови   разходи в т.ч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200" b="1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129 </a:t>
            </a:r>
            <a:r>
              <a:rPr lang="bg-BG" sz="22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600 лева </a:t>
            </a:r>
            <a:r>
              <a:rPr lang="bg-BG" sz="2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целева субсидия за капиталови разходи </a:t>
            </a:r>
            <a:r>
              <a:rPr lang="bg-BG" sz="2200" i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изграждане </a:t>
            </a:r>
            <a:r>
              <a:rPr lang="bg-BG" sz="2200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основен ремонт на общински пътища </a:t>
            </a:r>
            <a:endParaRPr lang="en-US" sz="2200" i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g-BG" sz="20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4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І. ПРИХОДИ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2013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общо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14 984 770 </a:t>
            </a:r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лева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964161"/>
              </p:ext>
            </p:extLst>
          </p:nvPr>
        </p:nvGraphicFramePr>
        <p:xfrm>
          <a:off x="251520" y="1772816"/>
          <a:ext cx="8424936" cy="473473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{B301B821-A1FF-4177-AEE7-76D212191A09}</a:tableStyleId>
              </a:tblPr>
              <a:tblGrid>
                <a:gridCol w="6552728"/>
                <a:gridCol w="1872208"/>
              </a:tblGrid>
              <a:tr h="870387"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ПРИХОДИ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ЗА</a:t>
                      </a:r>
                      <a:r>
                        <a:rPr lang="bg-BG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ДЪРЖАВНИ ДЕЙНОСТИ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Бюджет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107134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g-BG" sz="2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Общо планирани приходи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bg-BG" sz="2800" b="1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т.ч.</a:t>
                      </a:r>
                      <a:r>
                        <a:rPr lang="bg-BG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28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g-BG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9 006 433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  <a:tr h="2418255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1.1 Обща субсидия</a:t>
                      </a:r>
                      <a:r>
                        <a:rPr lang="bg-BG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 делегирани от 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bg-BG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държавата дейности</a:t>
                      </a:r>
                    </a:p>
                    <a:p>
                      <a:pPr marL="0" indent="0" algn="l">
                        <a:buNone/>
                      </a:pP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1.2. </a:t>
                      </a:r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Преходен остатък към 01.</a:t>
                      </a:r>
                      <a:r>
                        <a:rPr lang="bg-BG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.2013 г.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8 385 638</a:t>
                      </a:r>
                    </a:p>
                    <a:p>
                      <a:pPr algn="ctr"/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620 795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29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Контейнер за съдържани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385670"/>
              </p:ext>
            </p:extLst>
          </p:nvPr>
        </p:nvGraphicFramePr>
        <p:xfrm>
          <a:off x="251520" y="476672"/>
          <a:ext cx="8568952" cy="6120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3794"/>
                <a:gridCol w="2035158"/>
              </a:tblGrid>
              <a:tr h="989215"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ПРИХОДИ ЗА МЕСТНИ</a:t>
                      </a:r>
                      <a:r>
                        <a:rPr lang="bg-BG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ДЕЙНОСТИ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Проекто</a:t>
                      </a:r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48766">
                <a:tc>
                  <a:txBody>
                    <a:bodyPr/>
                    <a:lstStyle/>
                    <a:p>
                      <a:pPr algn="r"/>
                      <a:endParaRPr lang="en-US" sz="1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bg-BG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Общо планирани приходи</a:t>
                      </a:r>
                    </a:p>
                    <a:p>
                      <a:r>
                        <a:rPr lang="bg-BG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т.ч.: </a:t>
                      </a:r>
                      <a:endParaRPr lang="bg-BG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000" b="1" dirty="0" smtClean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en-US" sz="28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5 978 337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82698">
                <a:tc>
                  <a:txBody>
                    <a:bodyPr/>
                    <a:lstStyle/>
                    <a:p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Обща изравнителна субсидия</a:t>
                      </a:r>
                    </a:p>
                    <a:p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Имуществени данъци</a:t>
                      </a:r>
                    </a:p>
                    <a:p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Неданъчни приходи</a:t>
                      </a:r>
                    </a:p>
                    <a:p>
                      <a:r>
                        <a:rPr lang="bg-BG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Зимно поддържане</a:t>
                      </a:r>
                    </a:p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Целева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субсидия за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капиталови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вложения</a:t>
                      </a: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Целева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субсидия за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изграждане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основен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ремонт на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общински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пътища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Преходен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остатък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към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01.01.2013 г.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1 469 300</a:t>
                      </a: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636 000</a:t>
                      </a: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2 391 363</a:t>
                      </a: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39 700</a:t>
                      </a: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153 400</a:t>
                      </a: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129 600</a:t>
                      </a:r>
                      <a:endParaRPr lang="bg-BG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1 158 974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82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dirty="0" smtClean="0">
                <a:latin typeface="Times New Roman" pitchFamily="18" charset="0"/>
                <a:cs typeface="Times New Roman" pitchFamily="18" charset="0"/>
              </a:rPr>
              <a:t>ПРИХОДИ 2013 г.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Контейнер за съдържани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20817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020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ръх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>
        <a:defPPr algn="ctr"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1649</Words>
  <Application>Microsoft Office PowerPoint</Application>
  <PresentationFormat>Презентация на цял екран (4:3)</PresentationFormat>
  <Paragraphs>392</Paragraphs>
  <Slides>29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29</vt:i4>
      </vt:variant>
    </vt:vector>
  </HeadingPairs>
  <TitlesOfParts>
    <vt:vector size="30" baseType="lpstr">
      <vt:lpstr>Office тема</vt:lpstr>
      <vt:lpstr>БЮДЖЕТ 2013 г.</vt:lpstr>
      <vt:lpstr>Презентация на PowerPoint</vt:lpstr>
      <vt:lpstr>Бюджет 2013 г. ще се изпълни под мотото:  „РЕАЛИЗЪМ, РЕЗУЛТАТИ, РАЗВИТИЕ“</vt:lpstr>
      <vt:lpstr> РЕЗУЛТАТИ Реализиране на инвестиции за подобряване на социално – икономическото развитие на общината, сред които: изградена съвременна екологична инфраструктура в сектор води; подобрена съществуваща образователна, социална и спортна инфраструктура;  подобрено състояние на пътната инфраструктура;  благоустроена градската среда; осигурена подкрепа за уязвими групи чрез предоставяне на широк спектър от качествени социални услуги; </vt:lpstr>
      <vt:lpstr>Проекто-Бюджет 2013 г. е разработен на база на следните нормативни актове:    * Закона за държавния бюджет на Република България за 2013 год.; * Постановление на Министерски съвет №1 от 09.01.2013 г., за изпълнение на Държавния бюджет; * Бюджетните насоки на Министерство на финансите; * Наредба за съставяне, изпълнение и отчитане на общинските бюджети; * Закона за общинските бюджети; * Закон за финансовото управление в публичния сектор; * Закон за местното самоуправление и местната администрация</vt:lpstr>
      <vt:lpstr> ВЗАИМООТНОШЕНИЯ С ЦЕНТРАЛЕН БЮДЖЕТ</vt:lpstr>
      <vt:lpstr>І. ПРИХОДИ 2013 г. общо 14 984 770 лева</vt:lpstr>
      <vt:lpstr>Презентация на PowerPoint</vt:lpstr>
      <vt:lpstr>ПРИХОДИ 2013 г.</vt:lpstr>
      <vt:lpstr>ІІ. РАЗХОДИ 2012 г.</vt:lpstr>
      <vt:lpstr>МАКРОРАМКА НА ПЛАНИРАНИТЕ РАЗХОДИ ПО ФУНКЦИИ </vt:lpstr>
      <vt:lpstr>Презентация на PowerPoint</vt:lpstr>
      <vt:lpstr>РАЗХОДИ 2013 г.  ПО БЮДЖЕТНИ ФУНКЦИИ </vt:lpstr>
      <vt:lpstr>Функция “Общи държавни служби”</vt:lpstr>
      <vt:lpstr>Функция “Отбрана и сигурност”</vt:lpstr>
      <vt:lpstr>Функция “Образование”</vt:lpstr>
      <vt:lpstr>Функция “Здравеопазване”</vt:lpstr>
      <vt:lpstr>Функция “Социално осигуряване,  подпомагане  и грижи”</vt:lpstr>
      <vt:lpstr>Функция “Жилищно строителство, благоустроиство, комунално стопанство и опазване на околната среда”</vt:lpstr>
      <vt:lpstr>Функция “Почивно дело, култура, религиозни дейности”</vt:lpstr>
      <vt:lpstr>Функция “Икономически дейности и услуги”</vt:lpstr>
      <vt:lpstr>Функция “Други некласифицирани в други функции”</vt:lpstr>
      <vt:lpstr>Презентация на PowerPoint</vt:lpstr>
      <vt:lpstr> П Р О Е К Т  ЗА      К А П И Т А Л О В И Т Е  Р А З Х О Д И</vt:lpstr>
      <vt:lpstr>Презентация на PowerPoint</vt:lpstr>
      <vt:lpstr>ІІ. РАЗХОДНА ЧАСТ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Стефи</dc:creator>
  <cp:lastModifiedBy>Stefka Lazarova</cp:lastModifiedBy>
  <cp:revision>189</cp:revision>
  <cp:lastPrinted>2013-02-06T18:44:35Z</cp:lastPrinted>
  <dcterms:created xsi:type="dcterms:W3CDTF">2013-02-01T18:46:18Z</dcterms:created>
  <dcterms:modified xsi:type="dcterms:W3CDTF">2013-02-06T19:34:18Z</dcterms:modified>
</cp:coreProperties>
</file>